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1"/>
  </p:notesMasterIdLst>
  <p:sldIdLst>
    <p:sldId id="325" r:id="rId2"/>
    <p:sldId id="319" r:id="rId3"/>
    <p:sldId id="317" r:id="rId4"/>
    <p:sldId id="321" r:id="rId5"/>
    <p:sldId id="320" r:id="rId6"/>
    <p:sldId id="313" r:id="rId7"/>
    <p:sldId id="314" r:id="rId8"/>
    <p:sldId id="261" r:id="rId9"/>
    <p:sldId id="312" r:id="rId10"/>
    <p:sldId id="315" r:id="rId11"/>
    <p:sldId id="273" r:id="rId12"/>
    <p:sldId id="322" r:id="rId13"/>
    <p:sldId id="299" r:id="rId14"/>
    <p:sldId id="274" r:id="rId15"/>
    <p:sldId id="281" r:id="rId16"/>
    <p:sldId id="323" r:id="rId17"/>
    <p:sldId id="307" r:id="rId18"/>
    <p:sldId id="324" r:id="rId19"/>
    <p:sldId id="28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FF"/>
    <a:srgbClr val="FF9900"/>
    <a:srgbClr val="3EF026"/>
    <a:srgbClr val="00FFFF"/>
    <a:srgbClr val="BAD145"/>
    <a:srgbClr val="CCFF33"/>
    <a:srgbClr val="F5F5F5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6" autoAdjust="0"/>
    <p:restoredTop sz="81508" autoAdjust="0"/>
  </p:normalViewPr>
  <p:slideViewPr>
    <p:cSldViewPr>
      <p:cViewPr varScale="1">
        <p:scale>
          <a:sx n="61" d="100"/>
          <a:sy n="61" d="100"/>
        </p:scale>
        <p:origin x="1548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474243740322526E-2"/>
          <c:y val="0.26060214689950278"/>
          <c:w val="0.80905151251935692"/>
          <c:h val="0.64877387361000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FFFF"/>
              </a:solidFill>
            </c:spPr>
          </c:dPt>
          <c:dPt>
            <c:idx val="1"/>
            <c:bubble3D val="0"/>
            <c:spPr>
              <a:solidFill>
                <a:srgbClr val="00B050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муниципальный район</c:v>
                </c:pt>
                <c:pt idx="1">
                  <c:v>поселения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385163</c:v>
                </c:pt>
                <c:pt idx="1">
                  <c:v>93679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t"/>
      <c:layout>
        <c:manualLayout>
          <c:xMode val="edge"/>
          <c:yMode val="edge"/>
          <c:x val="1.510784516006158E-2"/>
          <c:y val="7.4823336127635656E-2"/>
          <c:w val="0.9374116259809514"/>
          <c:h val="0.1353934158830837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100"/>
      <c:rotY val="200"/>
      <c:depthPercent val="10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541078769025655"/>
          <c:y val="6.4772133599559148E-2"/>
          <c:w val="0.84090221672559118"/>
          <c:h val="0.8204668255433654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6699FF"/>
              </a:solidFill>
              <a:ln w="38100">
                <a:solidFill>
                  <a:srgbClr val="000066"/>
                </a:solidFill>
              </a:ln>
            </c:spPr>
          </c:dPt>
          <c:dPt>
            <c:idx val="1"/>
            <c:bubble3D val="0"/>
            <c:spPr>
              <a:solidFill>
                <a:srgbClr val="3EF026"/>
              </a:solidFill>
              <a:ln w="12700">
                <a:solidFill>
                  <a:srgbClr val="6699FF"/>
                </a:solidFill>
              </a:ln>
            </c:spPr>
          </c:dPt>
          <c:dPt>
            <c:idx val="2"/>
            <c:bubble3D val="0"/>
            <c:spPr>
              <a:solidFill>
                <a:srgbClr val="00B0F0"/>
              </a:solidFill>
              <a:ln>
                <a:solidFill>
                  <a:srgbClr val="000066"/>
                </a:solidFill>
              </a:ln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6"/>
            <c:bubble3D val="0"/>
            <c:spPr>
              <a:solidFill>
                <a:srgbClr val="7030A0"/>
              </a:solidFill>
            </c:spPr>
          </c:dPt>
          <c:dPt>
            <c:idx val="7"/>
            <c:bubble3D val="0"/>
            <c:spPr>
              <a:solidFill>
                <a:srgbClr val="00FFFF"/>
              </a:solidFill>
            </c:spPr>
          </c:dPt>
          <c:dLbls>
            <c:dLbl>
              <c:idx val="0"/>
              <c:layout>
                <c:manualLayout>
                  <c:x val="2.2781033588860501E-2"/>
                  <c:y val="5.420361265574581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245317649890753"/>
                      <c:h val="0.1233135453120638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7.7307576837077271E-3"/>
                  <c:y val="-0.10240784077978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192082610780266"/>
                      <c:h val="0.20563618667296449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5.4156752566463677E-2"/>
                  <c:y val="-0.166746105016066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982377546859527"/>
                  <c:y val="-0.1327668878058555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15512755527163638"/>
                  <c:y val="-4.078407797840153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.17422485464578011"/>
                  <c:y val="6.016453041916252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расходы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 и кинематография</c:v>
                </c:pt>
                <c:pt idx="6">
                  <c:v>Социальная политика</c:v>
                </c:pt>
                <c:pt idx="7">
                  <c:v>Средства массовой информации</c:v>
                </c:pt>
                <c:pt idx="8">
                  <c:v>Прочие разделы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Лист1!$B$2:$B$11</c:f>
              <c:numCache>
                <c:formatCode>#,##0</c:formatCode>
                <c:ptCount val="10"/>
                <c:pt idx="0">
                  <c:v>82984</c:v>
                </c:pt>
                <c:pt idx="1">
                  <c:v>5043</c:v>
                </c:pt>
                <c:pt idx="2">
                  <c:v>12366</c:v>
                </c:pt>
                <c:pt idx="3">
                  <c:v>16303</c:v>
                </c:pt>
                <c:pt idx="4">
                  <c:v>291494</c:v>
                </c:pt>
                <c:pt idx="5">
                  <c:v>46153</c:v>
                </c:pt>
                <c:pt idx="6">
                  <c:v>12444</c:v>
                </c:pt>
                <c:pt idx="7">
                  <c:v>1513</c:v>
                </c:pt>
                <c:pt idx="8">
                  <c:v>992</c:v>
                </c:pt>
                <c:pt idx="9">
                  <c:v>1072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3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6155217726263565E-2"/>
          <c:y val="0.11293977140816147"/>
          <c:w val="0.93384478227373646"/>
          <c:h val="0.88706022859183853"/>
        </c:manualLayout>
      </c:layout>
      <c:pie3DChart>
        <c:varyColors val="1"/>
        <c:ser>
          <c:idx val="1"/>
          <c:order val="0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solidFill>
                <a:srgbClr val="000066"/>
              </a:solidFill>
            </a:ln>
          </c:spPr>
          <c:explosion val="25"/>
          <c:dPt>
            <c:idx val="0"/>
            <c:bubble3D val="0"/>
            <c:spPr>
              <a:solidFill>
                <a:srgbClr val="FFFF00"/>
              </a:solidFill>
              <a:ln>
                <a:solidFill>
                  <a:srgbClr val="000066"/>
                </a:solidFill>
              </a:ln>
            </c:spPr>
          </c:dPt>
          <c:dPt>
            <c:idx val="1"/>
            <c:bubble3D val="0"/>
            <c:spPr>
              <a:solidFill>
                <a:schemeClr val="bg2">
                  <a:lumMod val="50000"/>
                </a:schemeClr>
              </a:solidFill>
              <a:ln>
                <a:solidFill>
                  <a:srgbClr val="000066"/>
                </a:solidFill>
              </a:ln>
            </c:spPr>
          </c:dPt>
          <c:dPt>
            <c:idx val="2"/>
            <c:bubble3D val="0"/>
            <c:spPr>
              <a:solidFill>
                <a:srgbClr val="FF9900"/>
              </a:solidFill>
              <a:ln>
                <a:solidFill>
                  <a:srgbClr val="000066"/>
                </a:solidFill>
              </a:ln>
            </c:spPr>
          </c:dPt>
          <c:dPt>
            <c:idx val="3"/>
            <c:bubble3D val="0"/>
            <c:spPr>
              <a:solidFill>
                <a:srgbClr val="92D050"/>
              </a:solidFill>
              <a:ln>
                <a:solidFill>
                  <a:srgbClr val="000066"/>
                </a:solidFill>
              </a:ln>
            </c:spPr>
          </c:dPt>
          <c:dPt>
            <c:idx val="4"/>
            <c:bubble3D val="0"/>
            <c:spPr>
              <a:solidFill>
                <a:srgbClr val="FF0000"/>
              </a:solidFill>
              <a:ln>
                <a:solidFill>
                  <a:srgbClr val="000066"/>
                </a:solidFill>
              </a:ln>
            </c:spPr>
          </c:dPt>
          <c:dPt>
            <c:idx val="5"/>
            <c:bubble3D val="0"/>
            <c:spPr>
              <a:solidFill>
                <a:schemeClr val="accent4">
                  <a:lumMod val="75000"/>
                </a:schemeClr>
              </a:solidFill>
              <a:ln>
                <a:solidFill>
                  <a:srgbClr val="000066"/>
                </a:solidFill>
              </a:ln>
            </c:spPr>
          </c:dPt>
          <c:dPt>
            <c:idx val="6"/>
            <c:bubble3D val="0"/>
            <c:spPr>
              <a:solidFill>
                <a:srgbClr val="00B050"/>
              </a:solidFill>
              <a:ln>
                <a:solidFill>
                  <a:srgbClr val="000066"/>
                </a:solidFill>
              </a:ln>
            </c:spPr>
          </c:dPt>
          <c:dLbls>
            <c:dLbl>
              <c:idx val="0"/>
              <c:layout>
                <c:manualLayout>
                  <c:x val="-0.15882388295653851"/>
                  <c:y val="-0.2028451201000090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4.753568026907172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0597747791228997E-2"/>
                  <c:y val="2.060191386135666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0101391284392807E-3"/>
                  <c:y val="-0.140923296722921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8065096592181929E-2"/>
                  <c:y val="-5.048386016608627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.2485416010242941"/>
                  <c:y val="-0.1370109310355091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.11473930036917573"/>
                  <c:y val="7.503999613060689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14343812663802391"/>
                  <c:y val="-7.045309104979631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Оплата труда и начисления на нее </c:v>
                </c:pt>
                <c:pt idx="1">
                  <c:v>Оплата работ, услуг </c:v>
                </c:pt>
                <c:pt idx="2">
                  <c:v>Обслуживание муниципального долга</c:v>
                </c:pt>
                <c:pt idx="3">
                  <c:v>Социальное обеспечение</c:v>
                </c:pt>
                <c:pt idx="4">
                  <c:v>Прочие расходы</c:v>
                </c:pt>
                <c:pt idx="5">
                  <c:v>Увеличение стоимости нефинансовых активов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329085</c:v>
                </c:pt>
                <c:pt idx="1">
                  <c:v>91157</c:v>
                </c:pt>
                <c:pt idx="2">
                  <c:v>464</c:v>
                </c:pt>
                <c:pt idx="3">
                  <c:v>9496</c:v>
                </c:pt>
                <c:pt idx="4">
                  <c:v>1309</c:v>
                </c:pt>
                <c:pt idx="5">
                  <c:v>38852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поселения</c:v>
                </c:pt>
              </c:strCache>
            </c:strRef>
          </c:tx>
          <c:spPr>
            <a:ln w="31750" cap="rnd">
              <a:solidFill>
                <a:srgbClr val="FF00FF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1"/>
              </a:solidFill>
              <a:ln>
                <a:solidFill>
                  <a:srgbClr val="FF00FF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2872</c:v>
                </c:pt>
                <c:pt idx="1">
                  <c:v>3314</c:v>
                </c:pt>
                <c:pt idx="2">
                  <c:v>2873</c:v>
                </c:pt>
                <c:pt idx="3">
                  <c:v>2287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район</c:v>
                </c:pt>
              </c:strCache>
            </c:strRef>
          </c:tx>
          <c:spPr>
            <a:ln w="31750" cap="rnd">
              <a:solidFill>
                <a:srgbClr val="0000CC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/>
              </a:solidFill>
              <a:ln>
                <a:solidFill>
                  <a:srgbClr val="0000CC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3753</c:v>
                </c:pt>
                <c:pt idx="1">
                  <c:v>2049</c:v>
                </c:pt>
                <c:pt idx="2">
                  <c:v>12257</c:v>
                </c:pt>
                <c:pt idx="3">
                  <c:v>9322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5188400"/>
        <c:axId val="225188960"/>
      </c:lineChart>
      <c:catAx>
        <c:axId val="225188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5188960"/>
        <c:crosses val="autoZero"/>
        <c:auto val="1"/>
        <c:lblAlgn val="ctr"/>
        <c:lblOffset val="100"/>
        <c:noMultiLvlLbl val="0"/>
      </c:catAx>
      <c:valAx>
        <c:axId val="22518896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25188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773220062289637"/>
          <c:y val="0.91299610930846686"/>
          <c:w val="0.48734642277272078"/>
          <c:h val="7.1023365959888465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978141133304284E-2"/>
          <c:y val="1.4622042112663351E-2"/>
          <c:w val="0.92872927550423012"/>
          <c:h val="0.6695532023106284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КЗ по налогам, штрафам и пеням за неуплату ЕСН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2"/>
              <c:layout>
                <c:manualLayout>
                  <c:x val="7.3461377478338166E-3"/>
                  <c:y val="1.2345592603998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3656</c:v>
                </c:pt>
                <c:pt idx="1">
                  <c:v>3656</c:v>
                </c:pt>
                <c:pt idx="2">
                  <c:v>2243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Оплата работ, услуг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4.4076826487002892E-3"/>
                  <c:y val="-7.40735556239909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469227549566763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938455099133526E-3"/>
                  <c:y val="-6.71375790065700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9384550991335195E-3"/>
                  <c:y val="-4.4444133374394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6725</c:v>
                </c:pt>
                <c:pt idx="1">
                  <c:v>5270</c:v>
                </c:pt>
                <c:pt idx="2">
                  <c:v>1149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Коммунальные услуги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1"/>
              <c:layout>
                <c:manualLayout>
                  <c:x val="4.4076826487002355E-3"/>
                  <c:y val="6.60292621343715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2.16397034334890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Лист1!$D$2:$D$4</c:f>
              <c:numCache>
                <c:formatCode>#,##0</c:formatCode>
                <c:ptCount val="3"/>
                <c:pt idx="0">
                  <c:v>5177</c:v>
                </c:pt>
                <c:pt idx="1">
                  <c:v>2097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Прочая КЗ</c:v>
                </c:pt>
              </c:strCache>
            </c:strRef>
          </c:tx>
          <c:spPr>
            <a:solidFill>
              <a:srgbClr val="3EF026"/>
            </a:solidFill>
          </c:spPr>
          <c:invertIfNegative val="0"/>
          <c:dLbls>
            <c:dLbl>
              <c:idx val="2"/>
              <c:layout>
                <c:manualLayout>
                  <c:x val="7.3461377478338148E-3"/>
                  <c:y val="-3.26256191848916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Лист1!$E$2:$E$4</c:f>
              <c:numCache>
                <c:formatCode>#,##0</c:formatCode>
                <c:ptCount val="3"/>
                <c:pt idx="0">
                  <c:v>4670</c:v>
                </c:pt>
                <c:pt idx="1">
                  <c:v>1652</c:v>
                </c:pt>
                <c:pt idx="2">
                  <c:v>720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25197920"/>
        <c:axId val="225198480"/>
      </c:barChart>
      <c:catAx>
        <c:axId val="225197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5198480"/>
        <c:crosses val="autoZero"/>
        <c:auto val="1"/>
        <c:lblAlgn val="ctr"/>
        <c:lblOffset val="100"/>
        <c:noMultiLvlLbl val="0"/>
      </c:catAx>
      <c:valAx>
        <c:axId val="225198480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2251979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79091465482111911"/>
          <c:w val="1"/>
          <c:h val="0.17451768588768507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 b="1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418635170603656E-2"/>
          <c:y val="0.19524364949481166"/>
          <c:w val="0.9003591426071742"/>
          <c:h val="0.7282307690140660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FFFF"/>
              </a:solidFill>
            </c:spPr>
          </c:dPt>
          <c:dPt>
            <c:idx val="1"/>
            <c:bubble3D val="0"/>
            <c:spPr>
              <a:solidFill>
                <a:srgbClr val="00B050"/>
              </a:solidFill>
            </c:spPr>
          </c:dPt>
          <c:dPt>
            <c:idx val="2"/>
            <c:bubble3D val="0"/>
            <c:spPr>
              <a:solidFill>
                <a:srgbClr val="7030A0"/>
              </a:solidFill>
            </c:spPr>
          </c:dPt>
          <c:dPt>
            <c:idx val="3"/>
            <c:bubble3D val="0"/>
            <c:spPr>
              <a:solidFill>
                <a:srgbClr val="3EF026"/>
              </a:solidFill>
            </c:spPr>
          </c:dPt>
          <c:dPt>
            <c:idx val="4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7"/>
            <c:bubble3D val="0"/>
            <c:spPr>
              <a:solidFill>
                <a:srgbClr val="FF9900"/>
              </a:solidFill>
            </c:spPr>
          </c:dPt>
          <c:dPt>
            <c:idx val="8"/>
            <c:bubble3D val="0"/>
            <c:spPr>
              <a:solidFill>
                <a:srgbClr val="0070C0"/>
              </a:solidFill>
            </c:spPr>
          </c:dPt>
          <c:dPt>
            <c:idx val="9"/>
            <c:bubble3D val="0"/>
            <c:spPr>
              <a:solidFill>
                <a:srgbClr val="FF00FF"/>
              </a:solidFill>
            </c:spPr>
          </c:dPt>
          <c:dPt>
            <c:idx val="10"/>
            <c:bubble3D val="0"/>
            <c:spPr>
              <a:solidFill>
                <a:srgbClr val="FFFF00"/>
              </a:solidFill>
            </c:spPr>
          </c:dPt>
          <c:dLbls>
            <c:dLbl>
              <c:idx val="4"/>
              <c:layout>
                <c:manualLayout>
                  <c:x val="-0.14355905511811035"/>
                  <c:y val="-0.2424891078330011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9.9285979877515307E-2"/>
                  <c:y val="-0.2420493206461772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2.340627734033246E-2"/>
                  <c:y val="-8.044458884906284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Лист1!$A$2:$A$13</c:f>
              <c:strCache>
                <c:ptCount val="12"/>
                <c:pt idx="0">
                  <c:v>Батама</c:v>
                </c:pt>
                <c:pt idx="1">
                  <c:v>Зулумай</c:v>
                </c:pt>
                <c:pt idx="2">
                  <c:v>Буря</c:v>
                </c:pt>
                <c:pt idx="3">
                  <c:v>Кимильтей</c:v>
                </c:pt>
                <c:pt idx="4">
                  <c:v>Масляногорск</c:v>
                </c:pt>
                <c:pt idx="5">
                  <c:v>Новолетники</c:v>
                </c:pt>
                <c:pt idx="6">
                  <c:v>Покровка</c:v>
                </c:pt>
                <c:pt idx="7">
                  <c:v>Услон</c:v>
                </c:pt>
                <c:pt idx="8">
                  <c:v>Ухтуй</c:v>
                </c:pt>
                <c:pt idx="9">
                  <c:v>Филипповск</c:v>
                </c:pt>
                <c:pt idx="10">
                  <c:v>Хазан </c:v>
                </c:pt>
                <c:pt idx="11">
                  <c:v>Харайгун</c:v>
                </c:pt>
              </c:strCache>
            </c:strRef>
          </c:cat>
          <c:val>
            <c:numRef>
              <c:f>Лист1!$B$2:$B$13</c:f>
              <c:numCache>
                <c:formatCode>#,##0</c:formatCode>
                <c:ptCount val="12"/>
                <c:pt idx="0">
                  <c:v>13548</c:v>
                </c:pt>
                <c:pt idx="1">
                  <c:v>4480</c:v>
                </c:pt>
                <c:pt idx="2">
                  <c:v>4778</c:v>
                </c:pt>
                <c:pt idx="3">
                  <c:v>13970</c:v>
                </c:pt>
                <c:pt idx="4">
                  <c:v>7316</c:v>
                </c:pt>
                <c:pt idx="5">
                  <c:v>4959</c:v>
                </c:pt>
                <c:pt idx="6">
                  <c:v>6912</c:v>
                </c:pt>
                <c:pt idx="7">
                  <c:v>11169</c:v>
                </c:pt>
                <c:pt idx="8">
                  <c:v>11480</c:v>
                </c:pt>
                <c:pt idx="9">
                  <c:v>5128</c:v>
                </c:pt>
                <c:pt idx="10">
                  <c:v>11259</c:v>
                </c:pt>
                <c:pt idx="11">
                  <c:v>4376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plotVisOnly val="1"/>
    <c:dispBlanksAs val="zero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978141133304287E-2"/>
          <c:y val="1.4622042112663353E-2"/>
          <c:w val="0.9287292755042299"/>
          <c:h val="0.8349841432042081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 муниципального района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447342</c:v>
                </c:pt>
                <c:pt idx="1">
                  <c:v>343123</c:v>
                </c:pt>
                <c:pt idx="2">
                  <c:v>385163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Бюджеты поселений</c:v>
                </c:pt>
              </c:strCache>
            </c:strRef>
          </c:tx>
          <c:spPr>
            <a:solidFill>
              <a:srgbClr val="00FFFF"/>
            </a:solidFill>
          </c:spPr>
          <c:invertIfNegative val="0"/>
          <c:dLbls>
            <c:dLbl>
              <c:idx val="0"/>
              <c:layout>
                <c:manualLayout>
                  <c:x val="7.3461377478338148E-3"/>
                  <c:y val="-1.97529481663975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4076826487002892E-3"/>
                  <c:y val="-2.2222066687197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938455099133526E-3"/>
                  <c:y val="-1.72838296455978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9384550991335204E-3"/>
                  <c:y val="-4.4444133374394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83138</c:v>
                </c:pt>
                <c:pt idx="1">
                  <c:v>119978</c:v>
                </c:pt>
                <c:pt idx="2">
                  <c:v>93678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3866608"/>
        <c:axId val="173867168"/>
      </c:barChart>
      <c:catAx>
        <c:axId val="173866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73867168"/>
        <c:crosses val="autoZero"/>
        <c:auto val="1"/>
        <c:lblAlgn val="ctr"/>
        <c:lblOffset val="100"/>
        <c:noMultiLvlLbl val="0"/>
      </c:catAx>
      <c:valAx>
        <c:axId val="1738671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38666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7.0556471669706699E-3"/>
          <c:y val="0.92177793642350347"/>
          <c:w val="0.97531362223822804"/>
          <c:h val="7.8222063576496803E-2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978141133304284E-2"/>
          <c:y val="1.4622042112663351E-2"/>
          <c:w val="0.9287292755042299"/>
          <c:h val="0.8349841432042081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71760</c:v>
                </c:pt>
                <c:pt idx="1">
                  <c:v>79196</c:v>
                </c:pt>
                <c:pt idx="2">
                  <c:v>89723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Финансовая помощь</c:v>
                </c:pt>
              </c:strCache>
            </c:strRef>
          </c:tx>
          <c:spPr>
            <a:solidFill>
              <a:srgbClr val="00FFFF"/>
            </a:solidFill>
          </c:spPr>
          <c:invertIfNegative val="0"/>
          <c:dLbls>
            <c:dLbl>
              <c:idx val="0"/>
              <c:layout>
                <c:manualLayout>
                  <c:x val="4.4076826487002892E-3"/>
                  <c:y val="-3.45676592911957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4076826487002892E-3"/>
                  <c:y val="-2.22220666871972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4076826487002892E-3"/>
                  <c:y val="-3.20985407703960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9384550991335204E-3"/>
                  <c:y val="-4.4444133374394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110627</c:v>
                </c:pt>
                <c:pt idx="1">
                  <c:v>116655</c:v>
                </c:pt>
                <c:pt idx="2">
                  <c:v>148162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Целевые средства</c:v>
                </c:pt>
              </c:strCache>
            </c:strRef>
          </c:tx>
          <c:spPr>
            <a:solidFill>
              <a:srgbClr val="CCFF33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348093</c:v>
                </c:pt>
                <c:pt idx="1">
                  <c:v>267250</c:v>
                </c:pt>
                <c:pt idx="2">
                  <c:v>240956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3876688"/>
        <c:axId val="173877248"/>
      </c:barChart>
      <c:catAx>
        <c:axId val="1738766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73877248"/>
        <c:crosses val="autoZero"/>
        <c:auto val="1"/>
        <c:lblAlgn val="ctr"/>
        <c:lblOffset val="100"/>
        <c:noMultiLvlLbl val="0"/>
      </c:catAx>
      <c:valAx>
        <c:axId val="1738772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38766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7.055647166970669E-3"/>
          <c:y val="0.92177793642350347"/>
          <c:w val="0.97531362223822815"/>
          <c:h val="7.8222063576496789E-2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978141133304284E-2"/>
          <c:y val="1.4622042112663351E-2"/>
          <c:w val="0.9287292755042299"/>
          <c:h val="0.8349841432042081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44467</c:v>
                </c:pt>
                <c:pt idx="1">
                  <c:v>49441</c:v>
                </c:pt>
                <c:pt idx="2">
                  <c:v>57674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Финансовая помощь</c:v>
                </c:pt>
              </c:strCache>
            </c:strRef>
          </c:tx>
          <c:spPr>
            <a:solidFill>
              <a:srgbClr val="00FFFF"/>
            </a:solidFill>
          </c:spPr>
          <c:invertIfNegative val="0"/>
          <c:dLbls>
            <c:dLbl>
              <c:idx val="0"/>
              <c:layout>
                <c:manualLayout>
                  <c:x val="4.4076826487002892E-3"/>
                  <c:y val="-3.45676592911957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4076826487002892E-3"/>
                  <c:y val="-2.22220666871972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4076826487002892E-3"/>
                  <c:y val="-3.20985407703960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9384550991335204E-3"/>
                  <c:y val="-4.4444133374394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69486</c:v>
                </c:pt>
                <c:pt idx="1">
                  <c:v>62985</c:v>
                </c:pt>
                <c:pt idx="2">
                  <c:v>92605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Целевые средства</c:v>
                </c:pt>
              </c:strCache>
            </c:strRef>
          </c:tx>
          <c:spPr>
            <a:solidFill>
              <a:srgbClr val="CCFF33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г.</c:v>
                </c:pt>
                <c:pt idx="1">
                  <c:v>2015 г.</c:v>
                </c:pt>
                <c:pt idx="2">
                  <c:v>2016 г.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339515</c:v>
                </c:pt>
                <c:pt idx="1">
                  <c:v>238116</c:v>
                </c:pt>
                <c:pt idx="2">
                  <c:v>240411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3881168"/>
        <c:axId val="173881728"/>
      </c:barChart>
      <c:catAx>
        <c:axId val="1738811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73881728"/>
        <c:crosses val="autoZero"/>
        <c:auto val="1"/>
        <c:lblAlgn val="ctr"/>
        <c:lblOffset val="100"/>
        <c:noMultiLvlLbl val="0"/>
      </c:catAx>
      <c:valAx>
        <c:axId val="1738817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38811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7.055647166970669E-3"/>
          <c:y val="0.92177793642350347"/>
          <c:w val="0.97531362223822815"/>
          <c:h val="7.8222063576496789E-2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100"/>
      <c:rotY val="200"/>
      <c:depthPercent val="10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952896437432878"/>
          <c:h val="0.93180575534419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6699FF"/>
              </a:solidFill>
              <a:ln w="38100">
                <a:solidFill>
                  <a:srgbClr val="000066"/>
                </a:solidFill>
              </a:ln>
            </c:spPr>
          </c:dPt>
          <c:dPt>
            <c:idx val="1"/>
            <c:bubble3D val="0"/>
            <c:spPr>
              <a:solidFill>
                <a:srgbClr val="000066"/>
              </a:solidFill>
              <a:ln w="12700">
                <a:solidFill>
                  <a:srgbClr val="6699FF"/>
                </a:solidFill>
              </a:ln>
            </c:spPr>
          </c:dPt>
          <c:dPt>
            <c:idx val="2"/>
            <c:bubble3D val="0"/>
            <c:spPr>
              <a:solidFill>
                <a:srgbClr val="7030A0"/>
              </a:solidFill>
              <a:ln>
                <a:solidFill>
                  <a:srgbClr val="000066"/>
                </a:solidFill>
              </a:ln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7"/>
            <c:bubble3D val="0"/>
            <c:spPr>
              <a:solidFill>
                <a:srgbClr val="FF00FF"/>
              </a:solidFill>
            </c:spPr>
          </c:dPt>
          <c:dLbls>
            <c:dLbl>
              <c:idx val="1"/>
              <c:layout>
                <c:manualLayout>
                  <c:x val="0"/>
                  <c:y val="-0.3239494099376660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4278032659685792E-2"/>
                  <c:y val="-2.785582751667770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6382884630442987E-2"/>
                  <c:y val="0.105533310432187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3796379263092706"/>
                  <c:y val="5.478830753376131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7.1222294745028433E-2"/>
                  <c:y val="3.971452290472407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Доходы от уплаты акцизов</c:v>
                </c:pt>
                <c:pt idx="2">
                  <c:v>Единый налог на вмененный доход</c:v>
                </c:pt>
                <c:pt idx="3">
                  <c:v>Единый сельскохозяйственный налог</c:v>
                </c:pt>
                <c:pt idx="4">
                  <c:v>Налог на имущество физических лиц</c:v>
                </c:pt>
                <c:pt idx="5">
                  <c:v>Земельный налог</c:v>
                </c:pt>
                <c:pt idx="6">
                  <c:v>Государственная пошлина</c:v>
                </c:pt>
              </c:strCache>
            </c:strRef>
          </c:cat>
          <c:val>
            <c:numRef>
              <c:f>Лист1!$B$2:$B$8</c:f>
              <c:numCache>
                <c:formatCode>#,##0</c:formatCode>
                <c:ptCount val="7"/>
                <c:pt idx="0">
                  <c:v>50835</c:v>
                </c:pt>
                <c:pt idx="1">
                  <c:v>12327</c:v>
                </c:pt>
                <c:pt idx="2">
                  <c:v>2767</c:v>
                </c:pt>
                <c:pt idx="3">
                  <c:v>311</c:v>
                </c:pt>
                <c:pt idx="4">
                  <c:v>1309</c:v>
                </c:pt>
                <c:pt idx="5">
                  <c:v>6258</c:v>
                </c:pt>
                <c:pt idx="6">
                  <c:v>536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100"/>
      <c:rotY val="200"/>
      <c:depthPercent val="10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300621445198219E-2"/>
          <c:y val="6.8194298503005152E-2"/>
          <c:w val="0.952896437432878"/>
          <c:h val="0.93180575534419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6699FF"/>
              </a:solidFill>
              <a:ln w="38100">
                <a:solidFill>
                  <a:srgbClr val="000066"/>
                </a:solidFill>
              </a:ln>
            </c:spPr>
          </c:dPt>
          <c:dPt>
            <c:idx val="1"/>
            <c:bubble3D val="0"/>
            <c:spPr>
              <a:solidFill>
                <a:srgbClr val="000066"/>
              </a:solidFill>
              <a:ln w="12700">
                <a:solidFill>
                  <a:srgbClr val="6699FF"/>
                </a:solidFill>
              </a:ln>
            </c:spPr>
          </c:dPt>
          <c:dPt>
            <c:idx val="2"/>
            <c:bubble3D val="0"/>
            <c:spPr>
              <a:solidFill>
                <a:srgbClr val="7030A0"/>
              </a:solidFill>
              <a:ln>
                <a:solidFill>
                  <a:srgbClr val="000066"/>
                </a:solidFill>
              </a:ln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9.6761533340530424E-4"/>
                  <c:y val="9.446262333231210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1644715534923893E-4"/>
                  <c:y val="-0.16140674045392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9104100968828"/>
                      <c:h val="0.21914875122989411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2.2306851448121667E-2"/>
                  <c:y val="-3.409186596281889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981150365252434"/>
                      <c:h val="0.19348818351718436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6.6053564359998627E-3"/>
                  <c:y val="0.1579631088397529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11370956133722"/>
                      <c:h val="0.22364888694295079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0.22318948144949458"/>
                  <c:y val="0.1394143178875011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98812929576447"/>
                      <c:h val="0.19072694672747617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4.5201676022886751E-2"/>
                  <c:y val="3.291638626953484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effectLst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</c:v>
                </c:pt>
                <c:pt idx="1">
                  <c:v>Плата за негативное воздействие на окружающую среду</c:v>
                </c:pt>
                <c:pt idx="2">
                  <c:v>Доходы от оказания платных услуг и компенсации затрат государства</c:v>
                </c:pt>
                <c:pt idx="3">
                  <c:v>Доходы от реализации имущества и земельных участков</c:v>
                </c:pt>
                <c:pt idx="4">
                  <c:v>Штрафы, санкции, возмещение ущерба</c:v>
                </c:pt>
                <c:pt idx="5">
                  <c:v>прочие поступления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3047</c:v>
                </c:pt>
                <c:pt idx="1">
                  <c:v>468</c:v>
                </c:pt>
                <c:pt idx="2">
                  <c:v>8778</c:v>
                </c:pt>
                <c:pt idx="3">
                  <c:v>466</c:v>
                </c:pt>
                <c:pt idx="4">
                  <c:v>2474</c:v>
                </c:pt>
                <c:pt idx="5">
                  <c:v>147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474243740322526E-2"/>
          <c:y val="0.26060214689950278"/>
          <c:w val="0.80905151251935692"/>
          <c:h val="0.64877387361000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FFFF"/>
              </a:solidFill>
            </c:spPr>
          </c:dPt>
          <c:dPt>
            <c:idx val="1"/>
            <c:bubble3D val="0"/>
            <c:spPr>
              <a:solidFill>
                <a:srgbClr val="00B050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собственные полномочия</c:v>
                </c:pt>
                <c:pt idx="1">
                  <c:v>государственные полномочия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248703</c:v>
                </c:pt>
                <c:pt idx="1">
                  <c:v>221661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t"/>
      <c:layout>
        <c:manualLayout>
          <c:xMode val="edge"/>
          <c:yMode val="edge"/>
          <c:x val="1.2588247770449737E-2"/>
          <c:y val="1.60335720273505E-2"/>
          <c:w val="0.9374116259809514"/>
          <c:h val="0.1353934158830837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474243740322526E-2"/>
          <c:y val="0.26060214689950278"/>
          <c:w val="0.80905151251935692"/>
          <c:h val="0.64877387361000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FFFF"/>
              </a:solidFill>
            </c:spPr>
          </c:dPt>
          <c:dPt>
            <c:idx val="1"/>
            <c:bubble3D val="0"/>
            <c:spPr>
              <a:solidFill>
                <a:srgbClr val="00B050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собственные полномочия</c:v>
                </c:pt>
                <c:pt idx="1">
                  <c:v>государственные полномочия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163309</c:v>
                </c:pt>
                <c:pt idx="1">
                  <c:v>220521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t"/>
      <c:layout>
        <c:manualLayout>
          <c:xMode val="edge"/>
          <c:yMode val="edge"/>
          <c:x val="1.2588247770449737E-2"/>
          <c:y val="1.60335720273505E-2"/>
          <c:w val="0.9374116259809514"/>
          <c:h val="0.1353934158830837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0.73616</cdr:x>
      <cdr:y>0.10856</cdr:y>
    </cdr:from>
    <cdr:to>
      <cdr:x>0.87095</cdr:x>
      <cdr:y>0.1692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6363337" y="558394"/>
          <a:ext cx="1165125" cy="3119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+mn-lt"/>
            </a:rPr>
            <a:t>478 841</a:t>
          </a:r>
          <a:endParaRPr lang="ru-RU" sz="1800" b="1" dirty="0">
            <a:solidFill>
              <a:srgbClr val="FF000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0.10434</cdr:x>
      <cdr:y>0.02456</cdr:y>
    </cdr:from>
    <cdr:to>
      <cdr:x>0.2413</cdr:x>
      <cdr:y>0.08796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901904" y="126346"/>
          <a:ext cx="1183882" cy="32610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530 480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0.43035</cdr:x>
      <cdr:y>0.13656</cdr:y>
    </cdr:from>
    <cdr:to>
      <cdr:x>0.56139</cdr:x>
      <cdr:y>0.18814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3719925" y="702410"/>
          <a:ext cx="1132709" cy="265303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463 101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0.13766</cdr:x>
      <cdr:y>0.71055</cdr:y>
    </cdr:from>
    <cdr:to>
      <cdr:x>0.23431</cdr:x>
      <cdr:y>0.77977</cdr:y>
    </cdr:to>
    <cdr:sp macro="" textlink="">
      <cdr:nvSpPr>
        <cdr:cNvPr id="12" name="Скругленный прямоугольник 11"/>
        <cdr:cNvSpPr/>
      </cdr:nvSpPr>
      <cdr:spPr>
        <a:xfrm xmlns:a="http://schemas.openxmlformats.org/drawingml/2006/main">
          <a:off x="1189936" y="3654738"/>
          <a:ext cx="835443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84%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0.44754</cdr:x>
      <cdr:y>0.73855</cdr:y>
    </cdr:from>
    <cdr:to>
      <cdr:x>0.5442</cdr:x>
      <cdr:y>0.80777</cdr:y>
    </cdr:to>
    <cdr:sp macro="" textlink="">
      <cdr:nvSpPr>
        <cdr:cNvPr id="13" name="Скругленный прямоугольник 12"/>
        <cdr:cNvSpPr/>
      </cdr:nvSpPr>
      <cdr:spPr>
        <a:xfrm xmlns:a="http://schemas.openxmlformats.org/drawingml/2006/main">
          <a:off x="3868515" y="3798754"/>
          <a:ext cx="835529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74%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0.76244</cdr:x>
      <cdr:y>0.73855</cdr:y>
    </cdr:from>
    <cdr:to>
      <cdr:x>0.8591</cdr:x>
      <cdr:y>0.80777</cdr:y>
    </cdr:to>
    <cdr:sp macro="" textlink="">
      <cdr:nvSpPr>
        <cdr:cNvPr id="15" name="Скругленный прямоугольник 14"/>
        <cdr:cNvSpPr/>
      </cdr:nvSpPr>
      <cdr:spPr>
        <a:xfrm xmlns:a="http://schemas.openxmlformats.org/drawingml/2006/main">
          <a:off x="6590536" y="3798754"/>
          <a:ext cx="835529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80%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0.13766</cdr:x>
      <cdr:y>0.16456</cdr:y>
    </cdr:from>
    <cdr:to>
      <cdr:x>0.23432</cdr:x>
      <cdr:y>0.23379</cdr:y>
    </cdr:to>
    <cdr:sp macro="" textlink="">
      <cdr:nvSpPr>
        <cdr:cNvPr id="18" name="Скругленный прямоугольник 17"/>
        <cdr:cNvSpPr/>
      </cdr:nvSpPr>
      <cdr:spPr>
        <a:xfrm xmlns:a="http://schemas.openxmlformats.org/drawingml/2006/main">
          <a:off x="1189936" y="846426"/>
          <a:ext cx="835529" cy="356087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16%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0.44754</cdr:x>
      <cdr:y>0.29056</cdr:y>
    </cdr:from>
    <cdr:to>
      <cdr:x>0.5442</cdr:x>
      <cdr:y>0.35978</cdr:y>
    </cdr:to>
    <cdr:sp macro="" textlink="">
      <cdr:nvSpPr>
        <cdr:cNvPr id="19" name="Скругленный прямоугольник 18"/>
        <cdr:cNvSpPr/>
      </cdr:nvSpPr>
      <cdr:spPr>
        <a:xfrm xmlns:a="http://schemas.openxmlformats.org/drawingml/2006/main">
          <a:off x="3868515" y="1494498"/>
          <a:ext cx="835529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26%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0.76244</cdr:x>
      <cdr:y>0.24856</cdr:y>
    </cdr:from>
    <cdr:to>
      <cdr:x>0.8591</cdr:x>
      <cdr:y>0.31778</cdr:y>
    </cdr:to>
    <cdr:sp macro="" textlink="">
      <cdr:nvSpPr>
        <cdr:cNvPr id="20" name="Скругленный прямоугольник 19"/>
        <cdr:cNvSpPr/>
      </cdr:nvSpPr>
      <cdr:spPr>
        <a:xfrm xmlns:a="http://schemas.openxmlformats.org/drawingml/2006/main">
          <a:off x="6590536" y="1278474"/>
          <a:ext cx="835529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20%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0.73363</cdr:x>
      <cdr:y>0.11397</cdr:y>
    </cdr:from>
    <cdr:to>
      <cdr:x>0.86842</cdr:x>
      <cdr:y>0.17461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6419393" y="586198"/>
          <a:ext cx="1179440" cy="3119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+mn-lt"/>
            </a:rPr>
            <a:t>478 841</a:t>
          </a:r>
          <a:endParaRPr lang="ru-RU" sz="1800" b="1" dirty="0">
            <a:solidFill>
              <a:srgbClr val="00206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0.11534</cdr:x>
      <cdr:y>0.02751</cdr:y>
    </cdr:from>
    <cdr:to>
      <cdr:x>0.2523</cdr:x>
      <cdr:y>0.09091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996973" y="141494"/>
          <a:ext cx="1183882" cy="32610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530 480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0.43087</cdr:x>
      <cdr:y>0.14039</cdr:y>
    </cdr:from>
    <cdr:to>
      <cdr:x>0.56191</cdr:x>
      <cdr:y>0.19197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3770231" y="722082"/>
          <a:ext cx="1146627" cy="265303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463 101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0.03162</cdr:x>
      <cdr:y>0.76733</cdr:y>
    </cdr:from>
    <cdr:to>
      <cdr:x>0.12827</cdr:x>
      <cdr:y>0.83655</cdr:y>
    </cdr:to>
    <cdr:sp macro="" textlink="">
      <cdr:nvSpPr>
        <cdr:cNvPr id="12" name="Скругленный прямоугольник 11"/>
        <cdr:cNvSpPr/>
      </cdr:nvSpPr>
      <cdr:spPr>
        <a:xfrm xmlns:a="http://schemas.openxmlformats.org/drawingml/2006/main">
          <a:off x="273295" y="3946772"/>
          <a:ext cx="835497" cy="356039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13%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0.34823</cdr:x>
      <cdr:y>0.76394</cdr:y>
    </cdr:from>
    <cdr:to>
      <cdr:x>0.44489</cdr:x>
      <cdr:y>0.83316</cdr:y>
    </cdr:to>
    <cdr:sp macro="" textlink="">
      <cdr:nvSpPr>
        <cdr:cNvPr id="13" name="Скругленный прямоугольник 12"/>
        <cdr:cNvSpPr/>
      </cdr:nvSpPr>
      <cdr:spPr>
        <a:xfrm xmlns:a="http://schemas.openxmlformats.org/drawingml/2006/main">
          <a:off x="3047068" y="3929375"/>
          <a:ext cx="845795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17%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0.65347</cdr:x>
      <cdr:y>0.76251</cdr:y>
    </cdr:from>
    <cdr:to>
      <cdr:x>0.75013</cdr:x>
      <cdr:y>0.83173</cdr:y>
    </cdr:to>
    <cdr:sp macro="" textlink="">
      <cdr:nvSpPr>
        <cdr:cNvPr id="15" name="Скругленный прямоугольник 14"/>
        <cdr:cNvSpPr/>
      </cdr:nvSpPr>
      <cdr:spPr>
        <a:xfrm xmlns:a="http://schemas.openxmlformats.org/drawingml/2006/main">
          <a:off x="5648601" y="3921993"/>
          <a:ext cx="835497" cy="356039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19%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0.01251</cdr:x>
      <cdr:y>0.43992</cdr:y>
    </cdr:from>
    <cdr:to>
      <cdr:x>0.10917</cdr:x>
      <cdr:y>0.50915</cdr:y>
    </cdr:to>
    <cdr:sp macro="" textlink="">
      <cdr:nvSpPr>
        <cdr:cNvPr id="18" name="Скругленный прямоугольник 17"/>
        <cdr:cNvSpPr/>
      </cdr:nvSpPr>
      <cdr:spPr>
        <a:xfrm xmlns:a="http://schemas.openxmlformats.org/drawingml/2006/main">
          <a:off x="109442" y="2262748"/>
          <a:ext cx="845795" cy="356087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87%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0.30304</cdr:x>
      <cdr:y>0.39732</cdr:y>
    </cdr:from>
    <cdr:to>
      <cdr:x>0.3997</cdr:x>
      <cdr:y>0.46654</cdr:y>
    </cdr:to>
    <cdr:sp macro="" textlink="">
      <cdr:nvSpPr>
        <cdr:cNvPr id="19" name="Скругленный прямоугольник 18"/>
        <cdr:cNvSpPr/>
      </cdr:nvSpPr>
      <cdr:spPr>
        <a:xfrm xmlns:a="http://schemas.openxmlformats.org/drawingml/2006/main">
          <a:off x="2619475" y="2043624"/>
          <a:ext cx="835497" cy="356039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83%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0.61837</cdr:x>
      <cdr:y>0.43193</cdr:y>
    </cdr:from>
    <cdr:to>
      <cdr:x>0.71503</cdr:x>
      <cdr:y>0.50115</cdr:y>
    </cdr:to>
    <cdr:sp macro="" textlink="">
      <cdr:nvSpPr>
        <cdr:cNvPr id="20" name="Скругленный прямоугольник 19"/>
        <cdr:cNvSpPr/>
      </cdr:nvSpPr>
      <cdr:spPr>
        <a:xfrm xmlns:a="http://schemas.openxmlformats.org/drawingml/2006/main">
          <a:off x="5345218" y="2221644"/>
          <a:ext cx="835497" cy="356039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81%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0.25998</cdr:x>
      <cdr:y>0.72482</cdr:y>
    </cdr:from>
    <cdr:to>
      <cdr:x>0.35663</cdr:x>
      <cdr:y>0.79404</cdr:y>
    </cdr:to>
    <cdr:sp macro="" textlink="">
      <cdr:nvSpPr>
        <cdr:cNvPr id="21" name="Скругленный прямоугольник 20"/>
        <cdr:cNvSpPr/>
      </cdr:nvSpPr>
      <cdr:spPr>
        <a:xfrm xmlns:a="http://schemas.openxmlformats.org/drawingml/2006/main">
          <a:off x="2274883" y="3728115"/>
          <a:ext cx="845708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34%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0.56862</cdr:x>
      <cdr:y>0.67778</cdr:y>
    </cdr:from>
    <cdr:to>
      <cdr:x>0.66527</cdr:x>
      <cdr:y>0.747</cdr:y>
    </cdr:to>
    <cdr:sp macro="" textlink="">
      <cdr:nvSpPr>
        <cdr:cNvPr id="22" name="Скругленный прямоугольник 21"/>
        <cdr:cNvSpPr/>
      </cdr:nvSpPr>
      <cdr:spPr>
        <a:xfrm xmlns:a="http://schemas.openxmlformats.org/drawingml/2006/main">
          <a:off x="4915133" y="3486181"/>
          <a:ext cx="835497" cy="356039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42%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0.87524</cdr:x>
      <cdr:y>0.66894</cdr:y>
    </cdr:from>
    <cdr:to>
      <cdr:x>0.9719</cdr:x>
      <cdr:y>0.73816</cdr:y>
    </cdr:to>
    <cdr:sp macro="" textlink="">
      <cdr:nvSpPr>
        <cdr:cNvPr id="23" name="Скругленный прямоугольник 22"/>
        <cdr:cNvSpPr/>
      </cdr:nvSpPr>
      <cdr:spPr>
        <a:xfrm xmlns:a="http://schemas.openxmlformats.org/drawingml/2006/main">
          <a:off x="7565583" y="3440714"/>
          <a:ext cx="835497" cy="356039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50%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0.6192</cdr:x>
      <cdr:y>0.06455</cdr:y>
    </cdr:from>
    <cdr:to>
      <cdr:x>0.71586</cdr:x>
      <cdr:y>0.13377</cdr:y>
    </cdr:to>
    <cdr:sp macro="" textlink="">
      <cdr:nvSpPr>
        <cdr:cNvPr id="14" name="Скругленный прямоугольник 13"/>
        <cdr:cNvSpPr/>
      </cdr:nvSpPr>
      <cdr:spPr>
        <a:xfrm xmlns:a="http://schemas.openxmlformats.org/drawingml/2006/main">
          <a:off x="5418165" y="332025"/>
          <a:ext cx="845795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+3%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</cdr:x>
      <cdr:y>0.36593</cdr:y>
    </cdr:from>
    <cdr:to>
      <cdr:x>0.11465</cdr:x>
      <cdr:y>0.44079</cdr:y>
    </cdr:to>
    <cdr:sp macro="" textlink="">
      <cdr:nvSpPr>
        <cdr:cNvPr id="16" name="Скругленный прямоугольник 15"/>
        <cdr:cNvSpPr/>
      </cdr:nvSpPr>
      <cdr:spPr>
        <a:xfrm xmlns:a="http://schemas.openxmlformats.org/drawingml/2006/main">
          <a:off x="-285720" y="1882186"/>
          <a:ext cx="991034" cy="38504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456 720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0.29481</cdr:x>
      <cdr:y>0.3299</cdr:y>
    </cdr:from>
    <cdr:to>
      <cdr:x>0.40947</cdr:x>
      <cdr:y>0.40475</cdr:y>
    </cdr:to>
    <cdr:sp macro="" textlink="">
      <cdr:nvSpPr>
        <cdr:cNvPr id="17" name="Скругленный прямоугольник 16"/>
        <cdr:cNvSpPr/>
      </cdr:nvSpPr>
      <cdr:spPr>
        <a:xfrm xmlns:a="http://schemas.openxmlformats.org/drawingml/2006/main">
          <a:off x="2548368" y="1696832"/>
          <a:ext cx="991075" cy="38502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383 905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0.26381</cdr:x>
      <cdr:y>0.66612</cdr:y>
    </cdr:from>
    <cdr:to>
      <cdr:x>0.37846</cdr:x>
      <cdr:y>0.74098</cdr:y>
    </cdr:to>
    <cdr:sp macro="" textlink="">
      <cdr:nvSpPr>
        <cdr:cNvPr id="24" name="Скругленный прямоугольник 23"/>
        <cdr:cNvSpPr/>
      </cdr:nvSpPr>
      <cdr:spPr>
        <a:xfrm xmlns:a="http://schemas.openxmlformats.org/drawingml/2006/main">
          <a:off x="2308398" y="3426211"/>
          <a:ext cx="1003211" cy="38504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182 387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0.55549</cdr:x>
      <cdr:y>0.61636</cdr:y>
    </cdr:from>
    <cdr:to>
      <cdr:x>0.67014</cdr:x>
      <cdr:y>0.69122</cdr:y>
    </cdr:to>
    <cdr:sp macro="" textlink="">
      <cdr:nvSpPr>
        <cdr:cNvPr id="25" name="Скругленный прямоугольник 24"/>
        <cdr:cNvSpPr/>
      </cdr:nvSpPr>
      <cdr:spPr>
        <a:xfrm xmlns:a="http://schemas.openxmlformats.org/drawingml/2006/main">
          <a:off x="4860646" y="3170266"/>
          <a:ext cx="1003211" cy="38504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195 851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0.87917</cdr:x>
      <cdr:y>0.60211</cdr:y>
    </cdr:from>
    <cdr:to>
      <cdr:x>0.99382</cdr:x>
      <cdr:y>0.67697</cdr:y>
    </cdr:to>
    <cdr:sp macro="" textlink="">
      <cdr:nvSpPr>
        <cdr:cNvPr id="26" name="Скругленный прямоугольник 25"/>
        <cdr:cNvSpPr/>
      </cdr:nvSpPr>
      <cdr:spPr>
        <a:xfrm xmlns:a="http://schemas.openxmlformats.org/drawingml/2006/main">
          <a:off x="7692962" y="3096979"/>
          <a:ext cx="1003211" cy="38504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237 885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0.73536</cdr:x>
      <cdr:y>0.12148</cdr:y>
    </cdr:from>
    <cdr:to>
      <cdr:x>0.87015</cdr:x>
      <cdr:y>0.18212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6356425" y="624844"/>
          <a:ext cx="1165124" cy="3119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+mn-lt"/>
            </a:rPr>
            <a:t>390 690</a:t>
          </a:r>
          <a:endParaRPr lang="ru-RU" sz="1800" b="1" dirty="0">
            <a:solidFill>
              <a:srgbClr val="00206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0.11326</cdr:x>
      <cdr:y>0.02478</cdr:y>
    </cdr:from>
    <cdr:to>
      <cdr:x>0.25022</cdr:x>
      <cdr:y>0.08818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979033" y="127467"/>
          <a:ext cx="1183882" cy="32610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453 468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0.42123</cdr:x>
      <cdr:y>0.19826</cdr:y>
    </cdr:from>
    <cdr:to>
      <cdr:x>0.55227</cdr:x>
      <cdr:y>0.24984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3641137" y="1019780"/>
          <a:ext cx="1132710" cy="2653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350 542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0.65403</cdr:x>
      <cdr:y>0.76252</cdr:y>
    </cdr:from>
    <cdr:to>
      <cdr:x>0.75068</cdr:x>
      <cdr:y>0.83174</cdr:y>
    </cdr:to>
    <cdr:sp macro="" textlink="">
      <cdr:nvSpPr>
        <cdr:cNvPr id="12" name="Скругленный прямоугольник 11"/>
        <cdr:cNvSpPr/>
      </cdr:nvSpPr>
      <cdr:spPr>
        <a:xfrm xmlns:a="http://schemas.openxmlformats.org/drawingml/2006/main">
          <a:off x="5769997" y="3922059"/>
          <a:ext cx="852667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15%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0.02164</cdr:x>
      <cdr:y>0.76464</cdr:y>
    </cdr:from>
    <cdr:to>
      <cdr:x>0.1183</cdr:x>
      <cdr:y>0.83386</cdr:y>
    </cdr:to>
    <cdr:sp macro="" textlink="">
      <cdr:nvSpPr>
        <cdr:cNvPr id="13" name="Скругленный прямоугольник 12"/>
        <cdr:cNvSpPr/>
      </cdr:nvSpPr>
      <cdr:spPr>
        <a:xfrm xmlns:a="http://schemas.openxmlformats.org/drawingml/2006/main">
          <a:off x="187044" y="3932978"/>
          <a:ext cx="835529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10%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0.33964</cdr:x>
      <cdr:y>0.76733</cdr:y>
    </cdr:from>
    <cdr:to>
      <cdr:x>0.4363</cdr:x>
      <cdr:y>0.83655</cdr:y>
    </cdr:to>
    <cdr:sp macro="" textlink="">
      <cdr:nvSpPr>
        <cdr:cNvPr id="15" name="Скругленный прямоугольник 14"/>
        <cdr:cNvSpPr/>
      </cdr:nvSpPr>
      <cdr:spPr>
        <a:xfrm xmlns:a="http://schemas.openxmlformats.org/drawingml/2006/main">
          <a:off x="2935866" y="3946775"/>
          <a:ext cx="835529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14%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0.62177</cdr:x>
      <cdr:y>0.45038</cdr:y>
    </cdr:from>
    <cdr:to>
      <cdr:x>0.71843</cdr:x>
      <cdr:y>0.51961</cdr:y>
    </cdr:to>
    <cdr:sp macro="" textlink="">
      <cdr:nvSpPr>
        <cdr:cNvPr id="18" name="Скругленный прямоугольник 17"/>
        <cdr:cNvSpPr/>
      </cdr:nvSpPr>
      <cdr:spPr>
        <a:xfrm xmlns:a="http://schemas.openxmlformats.org/drawingml/2006/main">
          <a:off x="5485385" y="2316534"/>
          <a:ext cx="852756" cy="356087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85%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</cdr:x>
      <cdr:y>0.35514</cdr:y>
    </cdr:from>
    <cdr:to>
      <cdr:x>0.09666</cdr:x>
      <cdr:y>0.42436</cdr:y>
    </cdr:to>
    <cdr:sp macro="" textlink="">
      <cdr:nvSpPr>
        <cdr:cNvPr id="19" name="Скругленный прямоугольник 18"/>
        <cdr:cNvSpPr/>
      </cdr:nvSpPr>
      <cdr:spPr>
        <a:xfrm xmlns:a="http://schemas.openxmlformats.org/drawingml/2006/main">
          <a:off x="-285720" y="1826662"/>
          <a:ext cx="835529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90%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0.32383</cdr:x>
      <cdr:y>0.49391</cdr:y>
    </cdr:from>
    <cdr:to>
      <cdr:x>0.42049</cdr:x>
      <cdr:y>0.56313</cdr:y>
    </cdr:to>
    <cdr:sp macro="" textlink="">
      <cdr:nvSpPr>
        <cdr:cNvPr id="20" name="Скругленный прямоугольник 19"/>
        <cdr:cNvSpPr/>
      </cdr:nvSpPr>
      <cdr:spPr>
        <a:xfrm xmlns:a="http://schemas.openxmlformats.org/drawingml/2006/main">
          <a:off x="2856911" y="2540465"/>
          <a:ext cx="852756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86%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0.87824</cdr:x>
      <cdr:y>0.74004</cdr:y>
    </cdr:from>
    <cdr:to>
      <cdr:x>0.97489</cdr:x>
      <cdr:y>0.80926</cdr:y>
    </cdr:to>
    <cdr:sp macro="" textlink="">
      <cdr:nvSpPr>
        <cdr:cNvPr id="21" name="Скругленный прямоугольник 20"/>
        <cdr:cNvSpPr/>
      </cdr:nvSpPr>
      <cdr:spPr>
        <a:xfrm xmlns:a="http://schemas.openxmlformats.org/drawingml/2006/main">
          <a:off x="7591517" y="3806429"/>
          <a:ext cx="835442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38%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0.25677</cdr:x>
      <cdr:y>0.71094</cdr:y>
    </cdr:from>
    <cdr:to>
      <cdr:x>0.35342</cdr:x>
      <cdr:y>0.78016</cdr:y>
    </cdr:to>
    <cdr:sp macro="" textlink="">
      <cdr:nvSpPr>
        <cdr:cNvPr id="22" name="Скругленный прямоугольник 21"/>
        <cdr:cNvSpPr/>
      </cdr:nvSpPr>
      <cdr:spPr>
        <a:xfrm xmlns:a="http://schemas.openxmlformats.org/drawingml/2006/main">
          <a:off x="2219525" y="3656739"/>
          <a:ext cx="835442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25%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0.56487</cdr:x>
      <cdr:y>0.72162</cdr:y>
    </cdr:from>
    <cdr:to>
      <cdr:x>0.66153</cdr:x>
      <cdr:y>0.79084</cdr:y>
    </cdr:to>
    <cdr:sp macro="" textlink="">
      <cdr:nvSpPr>
        <cdr:cNvPr id="23" name="Скругленный прямоугольник 22"/>
        <cdr:cNvSpPr/>
      </cdr:nvSpPr>
      <cdr:spPr>
        <a:xfrm xmlns:a="http://schemas.openxmlformats.org/drawingml/2006/main">
          <a:off x="4882731" y="3711681"/>
          <a:ext cx="835529" cy="35603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32%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0.60454</cdr:x>
      <cdr:y>0.04206</cdr:y>
    </cdr:from>
    <cdr:to>
      <cdr:x>0.7012</cdr:x>
      <cdr:y>0.11128</cdr:y>
    </cdr:to>
    <cdr:sp macro="" textlink="">
      <cdr:nvSpPr>
        <cdr:cNvPr id="14" name="Скругленный прямоугольник 13"/>
        <cdr:cNvSpPr/>
      </cdr:nvSpPr>
      <cdr:spPr>
        <a:xfrm xmlns:a="http://schemas.openxmlformats.org/drawingml/2006/main">
          <a:off x="5333353" y="216333"/>
          <a:ext cx="852756" cy="35603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+11%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0.86521</cdr:x>
      <cdr:y>0.65455</cdr:y>
    </cdr:from>
    <cdr:to>
      <cdr:x>1</cdr:x>
      <cdr:y>0.71519</cdr:y>
    </cdr:to>
    <cdr:sp macro="" textlink="">
      <cdr:nvSpPr>
        <cdr:cNvPr id="16" name="Скругленный прямоугольник 15"/>
        <cdr:cNvSpPr/>
      </cdr:nvSpPr>
      <cdr:spPr>
        <a:xfrm xmlns:a="http://schemas.openxmlformats.org/drawingml/2006/main">
          <a:off x="7478874" y="3366705"/>
          <a:ext cx="1165124" cy="3119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+mn-lt"/>
            </a:rPr>
            <a:t>150 279</a:t>
          </a:r>
          <a:endParaRPr lang="ru-RU" sz="1800" b="1" dirty="0">
            <a:solidFill>
              <a:srgbClr val="FF000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0.24416</cdr:x>
      <cdr:y>0.66319</cdr:y>
    </cdr:from>
    <cdr:to>
      <cdr:x>0.37895</cdr:x>
      <cdr:y>0.72383</cdr:y>
    </cdr:to>
    <cdr:sp macro="" textlink="">
      <cdr:nvSpPr>
        <cdr:cNvPr id="17" name="Скругленный прямоугольник 16"/>
        <cdr:cNvSpPr/>
      </cdr:nvSpPr>
      <cdr:spPr>
        <a:xfrm xmlns:a="http://schemas.openxmlformats.org/drawingml/2006/main">
          <a:off x="2110543" y="3411144"/>
          <a:ext cx="1165125" cy="31190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+mn-lt"/>
            </a:rPr>
            <a:t>113 953</a:t>
          </a:r>
          <a:endParaRPr lang="ru-RU" sz="1800" b="1" dirty="0">
            <a:solidFill>
              <a:srgbClr val="FF000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</cdr:x>
      <cdr:y>0.30456</cdr:y>
    </cdr:from>
    <cdr:to>
      <cdr:x>0.13104</cdr:x>
      <cdr:y>0.35614</cdr:y>
    </cdr:to>
    <cdr:sp macro="" textlink="">
      <cdr:nvSpPr>
        <cdr:cNvPr id="24" name="Скругленный прямоугольник 23"/>
        <cdr:cNvSpPr/>
      </cdr:nvSpPr>
      <cdr:spPr>
        <a:xfrm xmlns:a="http://schemas.openxmlformats.org/drawingml/2006/main">
          <a:off x="-285720" y="1566506"/>
          <a:ext cx="1132710" cy="26530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409 001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03EF5F-18C3-4F25-9923-CCB2890A4B7D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02858-E0CA-4E73-A1EE-47C12F8D7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199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Бюджет муниципального района и свод бюджетов 12-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ти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сельских поселений (без учета межбюджетных трансфертов между этими бюджетами), образуют консолидированный бюджет Зиминского района.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Исполнение консолидированного бюджета за 2016 год составило: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по доходам 478,8 млн. рублей;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по расходам 470,4 млн. рублей.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047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Объем расходов бюджета муниципального района за 2016 год составил 383,8  млн. рублей, в том числе: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на исполнение собственных полномочий 163,3 млн. рублей (43 % от общего объема расходов)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на исполнение государственных полномочий 220,5 млн. рублей (57 % от общего объема расходов).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3319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Наибольшая доля расходов консолидированного бюджета направлена на социальную сферу (образование 62% 291 млн. рублей, культуру 9,8% 46 млн. рублей, социальную политику 2,6% 12 млн. рублей), на общегосударственные вопросы 17,6% 83 млн. рублей,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жилищно-коммунальное хозяйство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16 млн. рублей 3,5%, национальную экономику 12 млн. рублей 2,6%.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1598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 оплата труда и начисления на выплаты по оплате труда составили 329,1 млн. рублей (70%);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оплата работ услуг 91,1 млн. рублей (19%), из них: коммунальные услуги 49,6 млн. рублей;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обслуживание государственного (муниципального) долга 464,6 тыс. рублей (0,1%);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социальное обеспечение 9,5 млн. рублей (2%);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поступление нефинансовых активов (приобретение основных средств и материальных запасов) 38,8 млн. рублей (8%);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прочие расходы 1,3 млн. рублей (0,2%) (основной объем - уплата обязательных налоговых платежей, и прочих сборов).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4400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состоянию на 01.01.2016 год объем муниципального долга по консолидированному бюджету составлял 15,1 млн. рублей, задолженность сложилась по бюджетным кредитам, привлеченных из областного бюджета.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течение 2016 года общий объем муниципального долга сократился на 3,5 млн. рублей и по состоянию на 01.01.2017 год составил 11,6 млн. рублей, из них: по муниципальному району 9,3 млн. рублей, по бюджетам поселений 2,3 млн. рублей.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Объем просроченной задолженности консолидированного бюджета на 01.01.2017 год составил 6,4 млн. рублей, из них: муниципального района 4,3 млн. рублей, поселений 2,1 млн. рублей.    </a:t>
            </a: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005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целом долговые обязательства перед областным бюджетом возникли с 2012 года, были привлечены бюджетные кредиты на оплату коммунальных услуг (в том числе гашение кредиторской задолженности) и обеспечение выплаты заработной платы. В связи с несбалансированностью местных бюджетов, исполнение долговых обязательств в 2016 году осуществлялось не в полном объеме.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1970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состоянию на 01.01.2016 г. объем просроченной кредиторской задолженности консолидированного бюджета составлял 12,7 млн. рублей.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течение 2016 года объем задолженности снизился на 8,6 млн. рублей или на 68% и по состоянию на 01.01.2017 г. составил 4,1 млн. рублей, из них: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за работы, услуги 1,1 млн. рублей;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по штрафам и пеням за несвоевременную уплату ЕСН 2,2 млн. рублей;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за содержание и обслуживание муниципального имущества, прочие расходы 720 тыс. рублей.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6032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итогам исполнения за 2016 год остаток средств на счетах консолидированного бюджета на 01.01.2017 год составил в сумме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9,8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млн. рублей, из них: собственные средства 9,4 млн. рублей, целевые средства, подлежащие возврату в областной бюджет, 371 тыс. рублей.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Основной остаток средств консолидированного бюджета на конец финансового года сформировался за счет неисполненных бюджетных назначений по муниципальным дорожным фондам.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791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Бюджет муниципального района и свод бюджетов 12-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ти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сельских поселений (без учета межбюджетных трансфертов между этими бюджетами), образуют консолидированный бюджет Зиминского района.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итогам 2016 года в консолидированном бюджете 80% всех доходов приходится на уровень муниципального района  и 20 % на уровень поселений.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137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общем объеме доходов бюджетов сельских поселений приходится на местные бюджеты: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по 14%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Батаминское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Кимильтейское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МО;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- 12%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Ухтуйское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МО;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по 11%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Услонское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Хазанское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МО;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по 7%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Масляногорское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Покровское МО;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по 5%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Зулумайское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Буринское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Филипповское и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Новолетниковское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МО;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- 4%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Харайгунское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МО.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5479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Доля в консолидированном бюджете каждого уровня преимущественно изменяется в зависимости от объема поступлений межбюджетных трансфертов из областного бюджета.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Исполнение плановых показателей по доходам консолидированного бюджета в 2016 году составило 100</a:t>
            </a:r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%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678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2016 году объем собственных средств (налоговые и неналоговые доходы, финансовая помощь из областного бюджета) консолидированного бюджета составил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237 885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тыс. рублей, или 50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от общего объема доходов консолидированного бюджета. В общем объеме доходов консолидированного бюджета 19% составляют налоговые и неналоговые доходы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81% безвозмездные поступления.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сравнении с 2015 годом в 2016 году доходы консолидированного бюджета увеличились на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740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тыс. рублей или на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3%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при этом собственные доходы увеличились на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42 034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тыс. рублей или на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21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%, а объем целевых средств уменьшился на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26 294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тыс. рублей или на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9%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Необходимо отметить, что в течение 3-х лет (2014-2016 гг.) поступления налоговых и неналоговых доходов консолидированного бюджета в целом имеет положительную динамику.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888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2016 год общий объем доходов районного бюджета составил 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390 690 тыс. рублей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при этом исполнение плановых показателей составило 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100,2%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общем объеме доходов районного бюджета 15% составляют налоговые и неналоговые доходы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85% безвозмездные поступления.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2016 году объем собственных средств районного бюджета (налоговые и неналоговые доходы, финансовая помощь из областного бюджета) составил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150 279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тыс. рублей, или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38%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от общего объема доходов бюджета.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сравнении с 2015 годом в 2016 году общий объем доходов районного бюджета увеличился на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40 148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тыс. рублей или на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11%,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из них объем целевых средств на 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2 295 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тыс. рублей 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(на 1%),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собственных средств на 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37 853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тыс. рублей (на 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34%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561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Основными источниками налоговых доходов консолидированного бюджета являются: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налог на доходы физических лиц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68%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доходы от уплаты акцизов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17%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земельный налог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8%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единый налог на вмененный доход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4%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5557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Основными источниками неналоговых доходов являются: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доходы от использования имущества (арендная плата за земельные участки, аренда муниципального имущества)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20%;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доходы от оказания платных услуг и компенсации затрат государства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57%,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основном это поступления от родительской платы дошкольных учреждений;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доходы от реализации имущества и земельных участков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3%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штрафы, санкции, возмещение ущерба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16%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7170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Объем расходов консолидированного бюджета за 2016 год составил 470,4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млн. рублей (97% от утвержденных показателей), из них: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на исполнение собственных полномочий 248,7 млн. рублей (53% от общего объема расходов);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на исполнение государственных полномочий 221,7 млн. рублей (47% от общего объема расходов).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719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0B3B4B6-B052-4A66-9ABB-D033D39A0040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E45FF-A925-4DBB-83B1-1FC659CB85C8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679B-7727-4585-9539-796A9F0C6446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0DA5E-5C91-4577-8F2F-EB7B9B1078F2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231CA066-311F-4B7B-94CC-FC1C594BBBDC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223D-6682-4FAF-BF51-76E53BCDEAC6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DAE62-FBE4-4A92-9AF0-65D76BB265C7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B6B2-DBC9-405F-9AD6-00AD305AE2C6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6D09-A4AF-4BFA-9662-D31C892C4D46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007B3-42E9-42C8-9DB1-47B86CBA83E0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BC9A4-DE84-44C0-A5D8-9810C8B9D4B4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06CD415-34B0-4014-945C-C9017F3B2E8D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6D09-A4AF-4BFA-9662-D31C892C4D46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4" name="Picture 2" descr="http://admuni.ru/uploads/posts/2017-01/1483338064_byudzh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132856"/>
            <a:ext cx="6192688" cy="392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4656" y="404664"/>
            <a:ext cx="8229600" cy="704832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0000CC"/>
                </a:solidFill>
              </a:rPr>
              <a:t>Исполнение консолидированного бюджета Зиминского района</a:t>
            </a:r>
          </a:p>
          <a:p>
            <a:pPr algn="ctr"/>
            <a:r>
              <a:rPr lang="ru-RU" b="1" dirty="0" smtClean="0">
                <a:solidFill>
                  <a:srgbClr val="0000CC"/>
                </a:solidFill>
              </a:rPr>
              <a:t>за 2016 год</a:t>
            </a:r>
            <a:endParaRPr lang="ru-RU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99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5E418-C524-42FA-A6E7-8901859C746A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244408" y="466799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6828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Поступление целевых межбюджетных трансфертов в консолидированный бюджет  из областного бюджета в 2016 году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249387"/>
              </p:ext>
            </p:extLst>
          </p:nvPr>
        </p:nvGraphicFramePr>
        <p:xfrm>
          <a:off x="323528" y="774576"/>
          <a:ext cx="8702624" cy="6032857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7344816"/>
                <a:gridCol w="1357808"/>
              </a:tblGrid>
              <a:tr h="23098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средств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на приобретение школьных автобусов для обеспечения безопасности школьных перевозок и ежедневного подвоза обучающихся к месту обучения и обратно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2 590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на развитие домов культуры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на создание в общеобразовательных организациях, расположенных в сельской местности, условий для занятий физической культурой и спортом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1 240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3829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 на реализацию мероприятий перечня проектов народных инициатив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2 886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на реализацию первоочередных мероприятий по модернизации объектов теплоснабжения и подготовке к отопительному сезону объектов коммунальной инфраструктуры, находящихся в муниципальной собственности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9 097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в целях софинансирования расходных обязательств по вопросам местного значения по организации отдыха детей в каникулярное время на оплату стоимости набора продуктов питания в лагерях с дневным пребыванием детей, организованных органами местного самоуправления муниципальных образований Иркутской области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2309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на выполнение переданных государственных полномочий субъекта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220 408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2309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на комплектование книжных фондов библиотек муниципальных образований Иркутской области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  <a:tr h="4533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на государственную поддержку муниципальных учреждений культуры, лучших  работников муниципальных учреждений культуры, находящихся на территориях сельских поселений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97" marR="9497" marT="9497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880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248" y="0"/>
            <a:ext cx="8229600" cy="70483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Расходы консолидированного бюджета за 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2510-BFC5-4099-BF8D-DF732632E2F1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11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371271226"/>
              </p:ext>
            </p:extLst>
          </p:nvPr>
        </p:nvGraphicFramePr>
        <p:xfrm>
          <a:off x="3851920" y="1412776"/>
          <a:ext cx="504056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340769"/>
            <a:ext cx="3277028" cy="4032448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Расходы бюджета </a:t>
            </a:r>
            <a:r>
              <a:rPr lang="ru-RU" sz="1800" b="1" dirty="0" smtClean="0">
                <a:solidFill>
                  <a:srgbClr val="002060"/>
                </a:solidFill>
              </a:rPr>
              <a:t>(без учета МБТ между бюджетами)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470 364 тыс. руб.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из них:</a:t>
            </a:r>
          </a:p>
          <a:p>
            <a:pPr lvl="0" algn="ctr"/>
            <a:r>
              <a:rPr lang="ru-RU" sz="2400" dirty="0">
                <a:solidFill>
                  <a:srgbClr val="002060"/>
                </a:solidFill>
              </a:rPr>
              <a:t>и</a:t>
            </a:r>
            <a:r>
              <a:rPr lang="ru-RU" sz="2400" dirty="0" smtClean="0">
                <a:solidFill>
                  <a:srgbClr val="002060"/>
                </a:solidFill>
              </a:rPr>
              <a:t>сполнение собственных полномочий</a:t>
            </a:r>
          </a:p>
          <a:p>
            <a:pPr lvl="0"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248 703 тыс. руб.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pPr lvl="0" algn="ctr">
              <a:buNone/>
            </a:pPr>
            <a:endParaRPr lang="ru-RU" sz="2400" dirty="0" smtClean="0">
              <a:solidFill>
                <a:srgbClr val="002060"/>
              </a:solidFill>
            </a:endParaRPr>
          </a:p>
          <a:p>
            <a:pPr lvl="0" algn="ctr"/>
            <a:r>
              <a:rPr lang="ru-RU" sz="2400" dirty="0" smtClean="0">
                <a:solidFill>
                  <a:srgbClr val="002060"/>
                </a:solidFill>
              </a:rPr>
              <a:t>исполнение государственных полномочий</a:t>
            </a:r>
          </a:p>
          <a:p>
            <a:pPr lvl="0"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221 661 тыс. руб. 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248" y="0"/>
            <a:ext cx="8229600" cy="70483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Расходы бюджета муниципального района за 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2510-BFC5-4099-BF8D-DF732632E2F1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598961971"/>
              </p:ext>
            </p:extLst>
          </p:nvPr>
        </p:nvGraphicFramePr>
        <p:xfrm>
          <a:off x="3851920" y="1412776"/>
          <a:ext cx="504056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340769"/>
            <a:ext cx="3637068" cy="403244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Расходы бюджета района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380 380 тыс. руб.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из них:</a:t>
            </a:r>
          </a:p>
          <a:p>
            <a:pPr lvl="0" algn="ctr"/>
            <a:r>
              <a:rPr lang="ru-RU" sz="2400" dirty="0">
                <a:solidFill>
                  <a:srgbClr val="002060"/>
                </a:solidFill>
              </a:rPr>
              <a:t>и</a:t>
            </a:r>
            <a:r>
              <a:rPr lang="ru-RU" sz="2400" dirty="0" smtClean="0">
                <a:solidFill>
                  <a:srgbClr val="002060"/>
                </a:solidFill>
              </a:rPr>
              <a:t>сполнение собственных полномочий</a:t>
            </a:r>
          </a:p>
          <a:p>
            <a:pPr lvl="0"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163 309 тыс. руб.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pPr lvl="0" algn="ctr">
              <a:buNone/>
            </a:pPr>
            <a:endParaRPr lang="ru-RU" sz="2400" dirty="0" smtClean="0">
              <a:solidFill>
                <a:srgbClr val="002060"/>
              </a:solidFill>
            </a:endParaRPr>
          </a:p>
          <a:p>
            <a:pPr lvl="0" algn="ctr"/>
            <a:r>
              <a:rPr lang="ru-RU" sz="2400" dirty="0" smtClean="0">
                <a:solidFill>
                  <a:srgbClr val="002060"/>
                </a:solidFill>
              </a:rPr>
              <a:t>исполнение государственных полномочий</a:t>
            </a:r>
          </a:p>
          <a:p>
            <a:pPr lvl="0"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220 521 тыс. руб. 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23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23E75-D6D6-49EA-85C5-8FEDF11BFC97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13</a:t>
            </a:fld>
            <a:endParaRPr lang="ru-RU"/>
          </a:p>
        </p:txBody>
      </p:sp>
      <p:graphicFrame>
        <p:nvGraphicFramePr>
          <p:cNvPr id="7" name="Содержимое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495352968"/>
              </p:ext>
            </p:extLst>
          </p:nvPr>
        </p:nvGraphicFramePr>
        <p:xfrm>
          <a:off x="0" y="1000108"/>
          <a:ext cx="8926680" cy="558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82832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Структура расходов консолидированного бюджета по функциональной классификации в 2016 году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Структура расходов консолидированного бюджета по экономическому содержанию в 2016 году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CA5BE-FB2D-4242-B0D9-4549BE2A0B0E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14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4219044763"/>
              </p:ext>
            </p:extLst>
          </p:nvPr>
        </p:nvGraphicFramePr>
        <p:xfrm>
          <a:off x="179512" y="1196752"/>
          <a:ext cx="8784976" cy="5375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Муниципальный долг консолидированного бюджета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617F-5EF3-429D-80DA-4100104452BE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740352" y="1268760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079089"/>
              </p:ext>
            </p:extLst>
          </p:nvPr>
        </p:nvGraphicFramePr>
        <p:xfrm>
          <a:off x="323529" y="1700808"/>
          <a:ext cx="8712966" cy="327504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694913"/>
                <a:gridCol w="1825964"/>
                <a:gridCol w="1721751"/>
                <a:gridCol w="2470338"/>
              </a:tblGrid>
              <a:tr h="8640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b="0" i="0" u="none" strike="noStrike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долг на 01.01.2016 </a:t>
                      </a:r>
                      <a:r>
                        <a:rPr lang="ru-RU" sz="2800" u="none" strike="noStrike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2800" b="0" i="0" u="none" strike="noStrike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долг </a:t>
                      </a:r>
                      <a:r>
                        <a:rPr lang="ru-RU" sz="2800" u="none" strike="noStrike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lang="ru-RU" sz="280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01.01.2017 </a:t>
                      </a:r>
                      <a:r>
                        <a:rPr lang="ru-RU" sz="2800" u="none" strike="noStrike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2800" b="0" i="0" u="none" strike="noStrike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baseline="0" dirty="0" smtClean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Изменение долговых обязательств</a:t>
                      </a:r>
                      <a:endParaRPr lang="ru-RU" sz="2800" b="0" i="0" u="none" strike="noStrike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</a:tr>
              <a:tr h="406497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район</a:t>
                      </a:r>
                      <a:endParaRPr lang="ru-RU" sz="2800" b="0" i="0" u="none" strike="noStrike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0" i="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12 257</a:t>
                      </a:r>
                      <a:endParaRPr lang="ru-RU" sz="2800" b="0" i="0" u="none" strike="noStrike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9 322</a:t>
                      </a:r>
                      <a:endParaRPr lang="ru-RU" sz="2800" b="0" i="0" u="none" strike="noStrike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- 2 935</a:t>
                      </a:r>
                      <a:r>
                        <a:rPr lang="ru-RU" sz="2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</a:tr>
              <a:tr h="406497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Поселения</a:t>
                      </a:r>
                      <a:endParaRPr lang="ru-RU" sz="2800" b="0" i="0" u="none" strike="noStrike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0" i="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800" b="0" i="0" u="none" strike="noStrike" baseline="0" dirty="0" smtClean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873</a:t>
                      </a:r>
                      <a:endParaRPr lang="ru-RU" sz="2800" b="0" i="0" u="none" strike="noStrike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0" i="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800" b="0" i="0" u="none" strike="noStrike" baseline="0" dirty="0" smtClean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287</a:t>
                      </a:r>
                      <a:endParaRPr lang="ru-RU" sz="2800" b="0" i="0" u="none" strike="noStrike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- 586</a:t>
                      </a:r>
                      <a:endParaRPr lang="ru-RU" sz="28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</a:tr>
              <a:tr h="386172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2800" b="1" i="0" u="none" strike="noStrike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15 130</a:t>
                      </a:r>
                      <a:endParaRPr lang="ru-RU" sz="2800" b="1" i="0" u="none" strike="noStrike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11 609</a:t>
                      </a:r>
                      <a:endParaRPr lang="ru-RU" sz="2800" b="1" i="0" u="none" strike="noStrike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- 3 521</a:t>
                      </a:r>
                      <a:endParaRPr lang="ru-RU" sz="28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Долговые обязательства консолидированного бюджета 2013-2016 гг.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617F-5EF3-429D-80DA-4100104452BE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16</a:t>
            </a:fld>
            <a:endParaRPr lang="ru-RU"/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4156677488"/>
              </p:ext>
            </p:extLst>
          </p:nvPr>
        </p:nvGraphicFramePr>
        <p:xfrm>
          <a:off x="-28236" y="1268660"/>
          <a:ext cx="9036496" cy="4768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7847856" y="754831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187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17</a:t>
            </a:fld>
            <a:endParaRPr lang="ru-RU"/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137961954"/>
              </p:ext>
            </p:extLst>
          </p:nvPr>
        </p:nvGraphicFramePr>
        <p:xfrm>
          <a:off x="285720" y="1214421"/>
          <a:ext cx="8643998" cy="5449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7847856" y="785794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1428619" y="1436614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20 228</a:t>
            </a:r>
            <a:endParaRPr lang="ru-RU" sz="2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4074569" y="2604483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12 675</a:t>
            </a:r>
            <a:endParaRPr lang="ru-RU" sz="2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2483566" y="1995090"/>
            <a:ext cx="1652845" cy="728493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159464" y="2685460"/>
            <a:ext cx="1572776" cy="692929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6"/>
          <p:cNvSpPr txBox="1"/>
          <p:nvPr/>
        </p:nvSpPr>
        <p:spPr>
          <a:xfrm>
            <a:off x="2593848" y="1399810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- 7 553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2845657" y="1737898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37%</a:t>
            </a:r>
          </a:p>
        </p:txBody>
      </p: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Кредиторская задолженность консолидированного бюджета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9" name="TextBox 6"/>
          <p:cNvSpPr txBox="1"/>
          <p:nvPr/>
        </p:nvSpPr>
        <p:spPr>
          <a:xfrm>
            <a:off x="5106557" y="3337599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5106557" y="4506702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5106557" y="3866406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42%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6"/>
          <p:cNvSpPr txBox="1"/>
          <p:nvPr/>
        </p:nvSpPr>
        <p:spPr>
          <a:xfrm>
            <a:off x="5106557" y="3053594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2328673" y="2801814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6"/>
          <p:cNvSpPr txBox="1"/>
          <p:nvPr/>
        </p:nvSpPr>
        <p:spPr>
          <a:xfrm>
            <a:off x="2328673" y="4520413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6"/>
          <p:cNvSpPr txBox="1"/>
          <p:nvPr/>
        </p:nvSpPr>
        <p:spPr>
          <a:xfrm>
            <a:off x="2332482" y="3754284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33%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6"/>
          <p:cNvSpPr txBox="1"/>
          <p:nvPr/>
        </p:nvSpPr>
        <p:spPr>
          <a:xfrm>
            <a:off x="2385668" y="2180741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6"/>
          <p:cNvSpPr txBox="1"/>
          <p:nvPr/>
        </p:nvSpPr>
        <p:spPr>
          <a:xfrm>
            <a:off x="6732240" y="3417147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4 101</a:t>
            </a:r>
            <a:endParaRPr lang="ru-RU" sz="2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6"/>
          <p:cNvSpPr txBox="1"/>
          <p:nvPr/>
        </p:nvSpPr>
        <p:spPr>
          <a:xfrm>
            <a:off x="5803578" y="2108764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- 8 574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6"/>
          <p:cNvSpPr txBox="1"/>
          <p:nvPr/>
        </p:nvSpPr>
        <p:spPr>
          <a:xfrm>
            <a:off x="5856640" y="2506865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68%</a:t>
            </a:r>
          </a:p>
        </p:txBody>
      </p:sp>
      <p:sp>
        <p:nvSpPr>
          <p:cNvPr id="48" name="TextBox 6"/>
          <p:cNvSpPr txBox="1"/>
          <p:nvPr/>
        </p:nvSpPr>
        <p:spPr>
          <a:xfrm>
            <a:off x="7783572" y="4685297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55%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6"/>
          <p:cNvSpPr txBox="1"/>
          <p:nvPr/>
        </p:nvSpPr>
        <p:spPr>
          <a:xfrm>
            <a:off x="7783572" y="4381866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6"/>
          <p:cNvSpPr txBox="1"/>
          <p:nvPr/>
        </p:nvSpPr>
        <p:spPr>
          <a:xfrm>
            <a:off x="7783572" y="4149512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6D09-A4AF-4BFA-9662-D31C892C4D46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595360"/>
            <a:ext cx="5933256" cy="394387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467544" y="191396"/>
            <a:ext cx="8064896" cy="139908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tx1"/>
                </a:solidFill>
              </a:rPr>
              <a:t>По итогам исполнения за 2016 год остаток средств на счетах консолидированного бюджета на 01.01.2017 </a:t>
            </a:r>
            <a:r>
              <a:rPr lang="ru-RU" sz="2400" b="1" dirty="0" smtClean="0">
                <a:solidFill>
                  <a:schemeClr val="tx1"/>
                </a:solidFill>
              </a:rPr>
              <a:t>год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составил </a:t>
            </a:r>
            <a:r>
              <a:rPr lang="ru-RU" sz="2400" b="1" dirty="0">
                <a:solidFill>
                  <a:schemeClr val="tx1"/>
                </a:solidFill>
              </a:rPr>
              <a:t>в сумме 9,8 млн. рублей, из </a:t>
            </a:r>
            <a:r>
              <a:rPr lang="ru-RU" sz="2400" b="1" dirty="0" smtClean="0">
                <a:solidFill>
                  <a:schemeClr val="tx1"/>
                </a:solidFill>
              </a:rPr>
              <a:t>них: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- собственные </a:t>
            </a:r>
            <a:r>
              <a:rPr lang="ru-RU" sz="2400" b="1" dirty="0">
                <a:solidFill>
                  <a:srgbClr val="FF0000"/>
                </a:solidFill>
              </a:rPr>
              <a:t>средства 9,4 млн. </a:t>
            </a:r>
            <a:r>
              <a:rPr lang="ru-RU" sz="2400" b="1" dirty="0" smtClean="0">
                <a:solidFill>
                  <a:srgbClr val="FF0000"/>
                </a:solidFill>
              </a:rPr>
              <a:t>рублей,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- целевые </a:t>
            </a:r>
            <a:r>
              <a:rPr lang="ru-RU" sz="2400" b="1" dirty="0">
                <a:solidFill>
                  <a:srgbClr val="FF0000"/>
                </a:solidFill>
              </a:rPr>
              <a:t>средства, подлежащие возврату в областной бюджет, 371 тыс. рублей.</a:t>
            </a:r>
          </a:p>
        </p:txBody>
      </p:sp>
    </p:spTree>
    <p:extLst>
      <p:ext uri="{BB962C8B-B14F-4D97-AF65-F5344CB8AC3E}">
        <p14:creationId xmlns:p14="http://schemas.microsoft.com/office/powerpoint/2010/main" val="161585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75C3F-E7E1-45E8-B58E-413706274862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547664" y="2852936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СПАСИБО ЗА ВНИМАНИЕ!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28.04.2017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00760" y="6072206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369655"/>
              </p:ext>
            </p:extLst>
          </p:nvPr>
        </p:nvGraphicFramePr>
        <p:xfrm>
          <a:off x="561265" y="1772816"/>
          <a:ext cx="8104414" cy="2766276"/>
        </p:xfrm>
        <a:graphic>
          <a:graphicData uri="http://schemas.openxmlformats.org/drawingml/2006/table">
            <a:tbl>
              <a:tblPr/>
              <a:tblGrid>
                <a:gridCol w="3783934"/>
                <a:gridCol w="1440160"/>
                <a:gridCol w="1440160"/>
                <a:gridCol w="1440160"/>
              </a:tblGrid>
              <a:tr h="4975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Показатели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План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Исполнение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% исполнения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5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ДОХОДЫ, </a:t>
                      </a:r>
                      <a:r>
                        <a:rPr lang="ru-RU" sz="1800" dirty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в том числе: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478 661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478 841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100,0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3591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налоговые и неналоговые доходы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88 315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88 723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100,5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1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безвозмездные перечисления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390 346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389 118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99,7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9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РАСХОДЫ</a:t>
                      </a:r>
                      <a:endParaRPr lang="ru-RU" sz="1800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484 841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470 364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97,0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4948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ДЕФИЦИТ (-)</a:t>
                      </a:r>
                      <a:endParaRPr lang="ru-RU" sz="1800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- 6 180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8 477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545324" y="1157806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36079" y="164186"/>
            <a:ext cx="8229600" cy="7048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Основные характеристики консолидированного бюджета за 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49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248" y="0"/>
            <a:ext cx="8229600" cy="70483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Доходы консолидированного бюджета за 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2510-BFC5-4099-BF8D-DF732632E2F1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3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306866714"/>
              </p:ext>
            </p:extLst>
          </p:nvPr>
        </p:nvGraphicFramePr>
        <p:xfrm>
          <a:off x="3851920" y="1412776"/>
          <a:ext cx="504056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340768"/>
            <a:ext cx="3565060" cy="475252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Доходы бюджета </a:t>
            </a:r>
            <a:r>
              <a:rPr lang="ru-RU" sz="1800" b="1" dirty="0" smtClean="0">
                <a:solidFill>
                  <a:srgbClr val="002060"/>
                </a:solidFill>
              </a:rPr>
              <a:t>(без учета МБТ между бюджетами)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478 841 тыс. руб.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из них: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</a:rPr>
              <a:t>в</a:t>
            </a:r>
            <a:r>
              <a:rPr lang="ru-RU" sz="2400" dirty="0" smtClean="0">
                <a:solidFill>
                  <a:srgbClr val="002060"/>
                </a:solidFill>
              </a:rPr>
              <a:t>сего доходы муниципального района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390 690 тыс. руб.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pPr lvl="0">
              <a:buNone/>
            </a:pPr>
            <a:endParaRPr lang="ru-RU" sz="2400" dirty="0" smtClean="0">
              <a:solidFill>
                <a:srgbClr val="002060"/>
              </a:solidFill>
            </a:endParaRPr>
          </a:p>
          <a:p>
            <a:pPr lvl="0"/>
            <a:r>
              <a:rPr lang="ru-RU" sz="2400" dirty="0">
                <a:solidFill>
                  <a:srgbClr val="002060"/>
                </a:solidFill>
              </a:rPr>
              <a:t>в</a:t>
            </a:r>
            <a:r>
              <a:rPr lang="ru-RU" sz="2400" dirty="0" smtClean="0">
                <a:solidFill>
                  <a:srgbClr val="002060"/>
                </a:solidFill>
              </a:rPr>
              <a:t>сего доходы поселений 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99 377 тыс. руб. 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</a:rPr>
              <a:t>о</a:t>
            </a:r>
            <a:r>
              <a:rPr lang="ru-RU" sz="2400" dirty="0" smtClean="0">
                <a:solidFill>
                  <a:srgbClr val="002060"/>
                </a:solidFill>
              </a:rPr>
              <a:t>бъем внутренних межбюджетных трансфертов </a:t>
            </a:r>
            <a:endParaRPr lang="ru-RU" sz="2400" dirty="0">
              <a:solidFill>
                <a:srgbClr val="002060"/>
              </a:solidFill>
            </a:endParaRPr>
          </a:p>
          <a:p>
            <a:pPr lvl="0">
              <a:buNone/>
            </a:pPr>
            <a:r>
              <a:rPr lang="ru-RU" sz="2400" b="1" dirty="0">
                <a:solidFill>
                  <a:srgbClr val="002060"/>
                </a:solidFill>
              </a:rPr>
              <a:t>     </a:t>
            </a:r>
            <a:r>
              <a:rPr lang="ru-RU" sz="2400" b="1" dirty="0" smtClean="0">
                <a:solidFill>
                  <a:srgbClr val="002060"/>
                </a:solidFill>
              </a:rPr>
              <a:t>11 226 </a:t>
            </a:r>
            <a:r>
              <a:rPr lang="ru-RU" sz="2400" b="1" dirty="0">
                <a:solidFill>
                  <a:srgbClr val="002060"/>
                </a:solidFill>
              </a:rPr>
              <a:t>тыс. руб. </a:t>
            </a:r>
          </a:p>
          <a:p>
            <a:pPr lvl="0"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lvl="0"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248" y="0"/>
            <a:ext cx="8229600" cy="7048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Объем доходной части бюджетов поселений за 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2510-BFC5-4099-BF8D-DF732632E2F1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4009204461"/>
              </p:ext>
            </p:extLst>
          </p:nvPr>
        </p:nvGraphicFramePr>
        <p:xfrm>
          <a:off x="-252536" y="332656"/>
          <a:ext cx="9144000" cy="6389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619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929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Доходы консолидированного бюджета Зиминского района за 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847856" y="71435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611696607"/>
              </p:ext>
            </p:extLst>
          </p:nvPr>
        </p:nvGraphicFramePr>
        <p:xfrm>
          <a:off x="285720" y="1214422"/>
          <a:ext cx="8643998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2411760" y="1810026"/>
            <a:ext cx="1512168" cy="432048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5148064" y="2026050"/>
            <a:ext cx="1551395" cy="266538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414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929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Доходы консолидированного бюджета Зиминского района за 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847856" y="71435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575054273"/>
              </p:ext>
            </p:extLst>
          </p:nvPr>
        </p:nvGraphicFramePr>
        <p:xfrm>
          <a:off x="179512" y="1214422"/>
          <a:ext cx="8750206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0" name="Левая фигурная скобка 49"/>
          <p:cNvSpPr/>
          <p:nvPr/>
        </p:nvSpPr>
        <p:spPr>
          <a:xfrm rot="10800000">
            <a:off x="2396264" y="4311401"/>
            <a:ext cx="197584" cy="1262272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Левая фигурная скобка 15"/>
          <p:cNvSpPr/>
          <p:nvPr/>
        </p:nvSpPr>
        <p:spPr>
          <a:xfrm rot="10800000">
            <a:off x="5018576" y="4186927"/>
            <a:ext cx="140757" cy="1368152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Левая фигурная скобка 16"/>
          <p:cNvSpPr/>
          <p:nvPr/>
        </p:nvSpPr>
        <p:spPr>
          <a:xfrm rot="10800000">
            <a:off x="7806375" y="3900750"/>
            <a:ext cx="167550" cy="1656184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Левая фигурная скобка 17"/>
          <p:cNvSpPr/>
          <p:nvPr/>
        </p:nvSpPr>
        <p:spPr>
          <a:xfrm>
            <a:off x="986808" y="1808230"/>
            <a:ext cx="295883" cy="3295729"/>
          </a:xfrm>
          <a:prstGeom prst="leftBrace">
            <a:avLst>
              <a:gd name="adj1" fmla="val 8333"/>
              <a:gd name="adj2" fmla="val 50406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Левая фигурная скобка 18"/>
          <p:cNvSpPr/>
          <p:nvPr/>
        </p:nvSpPr>
        <p:spPr>
          <a:xfrm>
            <a:off x="3707419" y="2276872"/>
            <a:ext cx="219504" cy="2822444"/>
          </a:xfrm>
          <a:prstGeom prst="leftBrace">
            <a:avLst>
              <a:gd name="adj1" fmla="val 8333"/>
              <a:gd name="adj2" fmla="val 49514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Левая фигурная скобка 21"/>
          <p:cNvSpPr/>
          <p:nvPr/>
        </p:nvSpPr>
        <p:spPr>
          <a:xfrm>
            <a:off x="6373233" y="2154210"/>
            <a:ext cx="246144" cy="2822444"/>
          </a:xfrm>
          <a:prstGeom prst="leftBrace">
            <a:avLst>
              <a:gd name="adj1" fmla="val 8333"/>
              <a:gd name="adj2" fmla="val 49514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63351" y="1308142"/>
            <a:ext cx="1366962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alibri"/>
              </a:rPr>
              <a:t>+ 15 740</a:t>
            </a:r>
            <a:endParaRPr lang="ru-RU" sz="2000" b="1" dirty="0">
              <a:solidFill>
                <a:srgbClr val="002060"/>
              </a:solidFill>
              <a:latin typeface="Calibri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5067982" y="2006690"/>
            <a:ext cx="1551395" cy="190973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424014" y="1761592"/>
            <a:ext cx="1339615" cy="245098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2396263" y="1295360"/>
            <a:ext cx="1366875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Calibri"/>
              </a:rPr>
              <a:t>- 67 379</a:t>
            </a:r>
            <a:endParaRPr lang="ru-RU" sz="20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981643" y="1516029"/>
            <a:ext cx="835528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FF0000"/>
                </a:solidFill>
                <a:latin typeface="Calibri"/>
              </a:rPr>
              <a:t>-13%</a:t>
            </a:r>
            <a:endParaRPr lang="ru-RU" sz="18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572990" y="3127093"/>
            <a:ext cx="991075" cy="38502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2060"/>
                </a:solidFill>
                <a:latin typeface="Calibri"/>
              </a:rPr>
              <a:t>389 118</a:t>
            </a:r>
            <a:endParaRPr lang="ru-RU" sz="1800" b="1" dirty="0">
              <a:solidFill>
                <a:srgbClr val="00206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833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079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Доходы бюджета муниципального района за 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847856" y="71435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563478113"/>
              </p:ext>
            </p:extLst>
          </p:nvPr>
        </p:nvGraphicFramePr>
        <p:xfrm>
          <a:off x="107504" y="1214422"/>
          <a:ext cx="8822214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0" name="Левая фигурная скобка 49"/>
          <p:cNvSpPr/>
          <p:nvPr/>
        </p:nvSpPr>
        <p:spPr>
          <a:xfrm rot="10800000">
            <a:off x="2292155" y="4545122"/>
            <a:ext cx="149781" cy="1008113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Левая фигурная скобка 15"/>
          <p:cNvSpPr/>
          <p:nvPr/>
        </p:nvSpPr>
        <p:spPr>
          <a:xfrm rot="10800000">
            <a:off x="5020933" y="4581127"/>
            <a:ext cx="188893" cy="936104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Левая фигурная скобка 16"/>
          <p:cNvSpPr/>
          <p:nvPr/>
        </p:nvSpPr>
        <p:spPr>
          <a:xfrm rot="10800000">
            <a:off x="7788824" y="4293095"/>
            <a:ext cx="239559" cy="1224135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Левая фигурная скобка 17"/>
          <p:cNvSpPr/>
          <p:nvPr/>
        </p:nvSpPr>
        <p:spPr>
          <a:xfrm>
            <a:off x="865708" y="1730922"/>
            <a:ext cx="249558" cy="3471502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Левая фигурная скобка 18"/>
          <p:cNvSpPr/>
          <p:nvPr/>
        </p:nvSpPr>
        <p:spPr>
          <a:xfrm>
            <a:off x="3707419" y="2550636"/>
            <a:ext cx="219504" cy="2548679"/>
          </a:xfrm>
          <a:prstGeom prst="leftBrace">
            <a:avLst>
              <a:gd name="adj1" fmla="val 8333"/>
              <a:gd name="adj2" fmla="val 49514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Левая фигурная скобка 21"/>
          <p:cNvSpPr/>
          <p:nvPr/>
        </p:nvSpPr>
        <p:spPr>
          <a:xfrm>
            <a:off x="6351649" y="2221530"/>
            <a:ext cx="267728" cy="2877786"/>
          </a:xfrm>
          <a:prstGeom prst="leftBrace">
            <a:avLst>
              <a:gd name="adj1" fmla="val 8333"/>
              <a:gd name="adj2" fmla="val 49514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984687" y="1215912"/>
            <a:ext cx="1366962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alibri"/>
              </a:rPr>
              <a:t>+ 40 148</a:t>
            </a:r>
            <a:endParaRPr lang="ru-RU" sz="2000" b="1" dirty="0">
              <a:solidFill>
                <a:srgbClr val="002060"/>
              </a:solidFill>
              <a:latin typeface="Calibri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2462971" y="1730922"/>
            <a:ext cx="1551395" cy="490608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5194678" y="2069891"/>
            <a:ext cx="1178555" cy="358196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2593848" y="1241319"/>
            <a:ext cx="1366875" cy="3311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Calibri"/>
              </a:rPr>
              <a:t>- 102 926</a:t>
            </a:r>
            <a:endParaRPr lang="ru-RU" sz="20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429860" y="1430755"/>
            <a:ext cx="835528" cy="35603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FF0000"/>
                </a:solidFill>
                <a:latin typeface="Calibri"/>
              </a:rPr>
              <a:t>-23%</a:t>
            </a:r>
            <a:endParaRPr lang="ru-RU" sz="18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036477" y="4597663"/>
            <a:ext cx="1165125" cy="311904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FF0000"/>
                </a:solidFill>
                <a:latin typeface="+mn-lt"/>
              </a:rPr>
              <a:t>112 426</a:t>
            </a:r>
            <a:endParaRPr lang="ru-RU" sz="1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774863" y="3466673"/>
            <a:ext cx="1132710" cy="265304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2060"/>
                </a:solidFill>
                <a:latin typeface="Calibri"/>
              </a:rPr>
              <a:t>301 101</a:t>
            </a:r>
            <a:endParaRPr lang="ru-RU" sz="1800" b="1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486667" y="3267206"/>
            <a:ext cx="1132710" cy="265304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2060"/>
                </a:solidFill>
                <a:latin typeface="Calibri"/>
              </a:rPr>
              <a:t>333 016</a:t>
            </a:r>
            <a:endParaRPr lang="ru-RU" sz="1800" b="1" dirty="0">
              <a:solidFill>
                <a:srgbClr val="00206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521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Структура налоговых доходов </a:t>
            </a:r>
            <a:r>
              <a:rPr lang="ru-RU" sz="2400" b="1" dirty="0">
                <a:solidFill>
                  <a:schemeClr val="tx1"/>
                </a:solidFill>
              </a:rPr>
              <a:t>консолидированного бюджета за </a:t>
            </a:r>
            <a:r>
              <a:rPr lang="ru-RU" sz="2400" b="1" dirty="0" smtClean="0">
                <a:solidFill>
                  <a:schemeClr val="tx1"/>
                </a:solidFill>
              </a:rPr>
              <a:t>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23E75-D6D6-49EA-85C5-8FEDF11BFC97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7" name="Содержимое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785427"/>
              </p:ext>
            </p:extLst>
          </p:nvPr>
        </p:nvGraphicFramePr>
        <p:xfrm>
          <a:off x="0" y="764532"/>
          <a:ext cx="8990656" cy="5832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545324" y="1196752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Структура неналоговых доходов </a:t>
            </a:r>
            <a:r>
              <a:rPr lang="ru-RU" sz="2400" b="1" dirty="0">
                <a:solidFill>
                  <a:schemeClr val="tx1"/>
                </a:solidFill>
              </a:rPr>
              <a:t>консолидированного бюджета за </a:t>
            </a:r>
            <a:r>
              <a:rPr lang="ru-RU" sz="2400" b="1" dirty="0" smtClean="0">
                <a:solidFill>
                  <a:schemeClr val="tx1"/>
                </a:solidFill>
              </a:rPr>
              <a:t>2016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23E75-D6D6-49EA-85C5-8FEDF11BFC97}" type="datetime1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7" name="Содержимое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198377106"/>
              </p:ext>
            </p:extLst>
          </p:nvPr>
        </p:nvGraphicFramePr>
        <p:xfrm>
          <a:off x="0" y="1195786"/>
          <a:ext cx="8892480" cy="5401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038728" y="857232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09703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5368</TotalTime>
  <Words>2007</Words>
  <Application>Microsoft Office PowerPoint</Application>
  <PresentationFormat>Экран (4:3)</PresentationFormat>
  <Paragraphs>345</Paragraphs>
  <Slides>19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Bookman Old Style</vt:lpstr>
      <vt:lpstr>Calibri</vt:lpstr>
      <vt:lpstr>Cambria</vt:lpstr>
      <vt:lpstr>Gill Sans MT</vt:lpstr>
      <vt:lpstr>Times New Roman</vt:lpstr>
      <vt:lpstr>Wingdings</vt:lpstr>
      <vt:lpstr>Wingdings 3</vt:lpstr>
      <vt:lpstr>Начальная</vt:lpstr>
      <vt:lpstr>Презентация PowerPoint</vt:lpstr>
      <vt:lpstr>Основные характеристики консолидированного бюджета за 2016 год</vt:lpstr>
      <vt:lpstr>Доходы консолидированного бюджета за 2016 год</vt:lpstr>
      <vt:lpstr>Объем доходной части бюджетов поселений за 2016 год</vt:lpstr>
      <vt:lpstr>Доходы консолидированного бюджета Зиминского района за 2016 год</vt:lpstr>
      <vt:lpstr>Доходы консолидированного бюджета Зиминского района за 2016 год</vt:lpstr>
      <vt:lpstr>Доходы бюджета муниципального района за 2016 год</vt:lpstr>
      <vt:lpstr>Структура налоговых доходов консолидированного бюджета за 2016 год</vt:lpstr>
      <vt:lpstr>Структура неналоговых доходов консолидированного бюджета за 2016 год</vt:lpstr>
      <vt:lpstr>Поступление целевых межбюджетных трансфертов в консолидированный бюджет  из областного бюджета в 2016 году</vt:lpstr>
      <vt:lpstr>Расходы консолидированного бюджета за 2016 год</vt:lpstr>
      <vt:lpstr>Расходы бюджета муниципального района за 2016 год</vt:lpstr>
      <vt:lpstr>Структура расходов консолидированного бюджета по функциональной классификации в 2016 году</vt:lpstr>
      <vt:lpstr>Структура расходов консолидированного бюджета по экономическому содержанию в 2016 году</vt:lpstr>
      <vt:lpstr>Муниципальный долг консолидированного бюджета</vt:lpstr>
      <vt:lpstr>Долговые обязательства консолидированного бюджета 2013-2016 гг.</vt:lpstr>
      <vt:lpstr>Кредиторская задолженность консолидированного бюджета</vt:lpstr>
      <vt:lpstr>Презентация PowerPoint</vt:lpstr>
      <vt:lpstr>Презентация PowerPoint</vt:lpstr>
    </vt:vector>
  </TitlesOfParts>
  <Company>Финансовое управление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Помогаева</dc:creator>
  <cp:lastModifiedBy>Дуда Ольга Владимировна</cp:lastModifiedBy>
  <cp:revision>608</cp:revision>
  <dcterms:created xsi:type="dcterms:W3CDTF">2013-03-01T02:03:29Z</dcterms:created>
  <dcterms:modified xsi:type="dcterms:W3CDTF">2017-04-28T02:51:52Z</dcterms:modified>
</cp:coreProperties>
</file>